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1pPr>
    <a:lvl2pPr marL="0" marR="0" indent="4572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2pPr>
    <a:lvl3pPr marL="0" marR="0" indent="9144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3pPr>
    <a:lvl4pPr marL="0" marR="0" indent="13716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4pPr>
    <a:lvl5pPr marL="0" marR="0" indent="18288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5pPr>
    <a:lvl6pPr marL="0" marR="0" indent="22860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6pPr>
    <a:lvl7pPr marL="0" marR="0" indent="27432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7pPr>
    <a:lvl8pPr marL="0" marR="0" indent="32004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8pPr>
    <a:lvl9pPr marL="0" marR="0" indent="365760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12700" cap="flat">
              <a:solidFill>
                <a:srgbClr val="4A4A4B"/>
              </a:solidFill>
              <a:prstDash val="solid"/>
              <a:miter lim="400000"/>
            </a:ln>
          </a:top>
          <a:bottom>
            <a:ln w="127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4A4A4B"/>
      </a:tcTxStyle>
      <a:tcStyle>
        <a:tcBdr>
          <a:left>
            <a:ln w="12700" cap="flat">
              <a:noFill/>
              <a:miter lim="400000"/>
            </a:ln>
          </a:left>
          <a:right>
            <a:ln w="25400" cap="flat">
              <a:solidFill>
                <a:srgbClr val="4A4A4B"/>
              </a:solidFill>
              <a:prstDash val="solid"/>
              <a:miter lim="400000"/>
            </a:ln>
          </a:right>
          <a:top>
            <a:ln w="12700" cap="flat">
              <a:solidFill>
                <a:srgbClr val="4A4A4B"/>
              </a:solidFill>
              <a:prstDash val="solid"/>
              <a:miter lim="400000"/>
            </a:ln>
          </a:top>
          <a:bottom>
            <a:ln w="127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firstCol>
    <a:lastRow>
      <a:tcTxStyle b="on"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25400" cap="flat">
              <a:solidFill>
                <a:srgbClr val="4A4A4B"/>
              </a:solidFill>
              <a:prstDash val="solid"/>
              <a:miter lim="400000"/>
            </a:ln>
          </a:top>
          <a:bottom>
            <a:ln w="12700" cap="flat">
              <a:noFill/>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lastRow>
    <a:firstRow>
      <a:tcTxStyle b="on" i="off">
        <a:font>
          <a:latin typeface="Avenir Next Regular"/>
          <a:ea typeface="Avenir Next Regular"/>
          <a:cs typeface="Avenir Next Regular"/>
        </a:font>
        <a:srgbClr val="4A4A4B"/>
      </a:tcTxStyle>
      <a:tcStyle>
        <a:tcBdr>
          <a:left>
            <a:ln w="12700" cap="flat">
              <a:solidFill>
                <a:srgbClr val="4A4A4B"/>
              </a:solidFill>
              <a:prstDash val="solid"/>
              <a:miter lim="400000"/>
            </a:ln>
          </a:left>
          <a:right>
            <a:ln w="12700" cap="flat">
              <a:solidFill>
                <a:srgbClr val="4A4A4B"/>
              </a:solidFill>
              <a:prstDash val="solid"/>
              <a:miter lim="400000"/>
            </a:ln>
          </a:right>
          <a:top>
            <a:ln w="12700" cap="flat">
              <a:noFill/>
              <a:miter lim="400000"/>
            </a:ln>
          </a:top>
          <a:bottom>
            <a:ln w="25400" cap="flat">
              <a:solidFill>
                <a:srgbClr val="4A4A4B"/>
              </a:solidFill>
              <a:prstDash val="solid"/>
              <a:miter lim="400000"/>
            </a:ln>
          </a:bottom>
          <a:insideH>
            <a:ln w="12700" cap="flat">
              <a:solidFill>
                <a:srgbClr val="4A4A4B"/>
              </a:solidFill>
              <a:prstDash val="solid"/>
              <a:miter lim="400000"/>
            </a:ln>
          </a:insideH>
          <a:insideV>
            <a:ln w="12700" cap="flat">
              <a:solidFill>
                <a:srgbClr val="4A4A4B"/>
              </a:solidFill>
              <a:prstDash val="solid"/>
              <a:miter lim="400000"/>
            </a:ln>
          </a:insideV>
        </a:tcBdr>
        <a:fill>
          <a:noFill/>
        </a:fill>
      </a:tcStyle>
    </a:firstRow>
  </a:tblStyle>
  <a:tblStyle styleId="{C7B018BB-80A7-4F77-B60F-C8B233D01FF8}" styleName="">
    <a:tblBg/>
    <a:wholeTbl>
      <a:tcTxStyle b="off" i="off">
        <a:font>
          <a:latin typeface="Avenir Next Regular"/>
          <a:ea typeface="Avenir Next Regular"/>
          <a:cs typeface="Avenir Next Regular"/>
        </a:font>
        <a:srgbClr val="000000"/>
      </a:tcTxStyle>
      <a:tcStyle>
        <a:tcBdr>
          <a:left>
            <a:ln w="12700" cap="flat">
              <a:solidFill>
                <a:schemeClr val="accent1">
                  <a:hueOff val="420094"/>
                  <a:satOff val="-1465"/>
                  <a:lumOff val="-19139"/>
                </a:schemeClr>
              </a:solidFill>
              <a:prstDash val="solid"/>
              <a:miter lim="400000"/>
            </a:ln>
          </a:left>
          <a:right>
            <a:ln w="12700" cap="flat">
              <a:solidFill>
                <a:schemeClr val="accent1">
                  <a:hueOff val="420094"/>
                  <a:satOff val="-1465"/>
                  <a:lumOff val="-19139"/>
                </a:schemeClr>
              </a:solidFill>
              <a:prstDash val="solid"/>
              <a:miter lim="400000"/>
            </a:ln>
          </a:right>
          <a:top>
            <a:ln w="12700" cap="flat">
              <a:solidFill>
                <a:schemeClr val="accent1">
                  <a:hueOff val="420094"/>
                  <a:satOff val="-1465"/>
                  <a:lumOff val="-19139"/>
                </a:schemeClr>
              </a:solidFill>
              <a:prstDash val="solid"/>
              <a:miter lim="400000"/>
            </a:ln>
          </a:top>
          <a:bottom>
            <a:ln w="12700" cap="flat">
              <a:solidFill>
                <a:schemeClr val="accent1">
                  <a:hueOff val="420094"/>
                  <a:satOff val="-1465"/>
                  <a:lumOff val="-19139"/>
                </a:schemeClr>
              </a:solidFill>
              <a:prstDash val="solid"/>
              <a:miter lim="400000"/>
            </a:ln>
          </a:bottom>
          <a:insideH>
            <a:ln w="12700" cap="flat">
              <a:solidFill>
                <a:schemeClr val="accent1">
                  <a:hueOff val="420094"/>
                  <a:satOff val="-1465"/>
                  <a:lumOff val="-19139"/>
                </a:schemeClr>
              </a:solidFill>
              <a:prstDash val="solid"/>
              <a:miter lim="400000"/>
            </a:ln>
          </a:insideH>
          <a:insideV>
            <a:ln w="12700" cap="flat">
              <a:solidFill>
                <a:schemeClr val="accent1">
                  <a:hueOff val="420094"/>
                  <a:satOff val="-1465"/>
                  <a:lumOff val="-19139"/>
                </a:schemeClr>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FFFFFF"/>
      </a:tcTxStyle>
      <a:tcStyle>
        <a:tcBdr>
          <a:left>
            <a:ln w="12700" cap="flat">
              <a:noFill/>
              <a:miter lim="400000"/>
            </a:ln>
          </a:left>
          <a:right>
            <a:ln w="25400" cap="flat">
              <a:solidFill>
                <a:schemeClr val="accent1">
                  <a:hueOff val="420094"/>
                  <a:satOff val="-1465"/>
                  <a:lumOff val="-19139"/>
                </a:schemeClr>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0EBE0"/>
              </a:solidFill>
              <a:prstDash val="solid"/>
              <a:miter lim="400000"/>
            </a:ln>
          </a:insideV>
        </a:tcBdr>
        <a:fill>
          <a:solidFill>
            <a:srgbClr val="54BAE0"/>
          </a:solidFill>
        </a:fill>
      </a:tcStyle>
    </a:firstCol>
    <a:lastRow>
      <a:tcTxStyle b="off" i="off">
        <a:font>
          <a:latin typeface="Avenir Next Medium"/>
          <a:ea typeface="Avenir Next Medium"/>
          <a:cs typeface="Avenir Next Medium"/>
        </a:font>
        <a:srgbClr val="000000"/>
      </a:tcTxStyle>
      <a:tcStyle>
        <a:tcBdr>
          <a:left>
            <a:ln w="12700" cap="flat">
              <a:solidFill>
                <a:schemeClr val="accent1">
                  <a:hueOff val="420094"/>
                  <a:satOff val="-1465"/>
                  <a:lumOff val="-19139"/>
                </a:schemeClr>
              </a:solidFill>
              <a:prstDash val="solid"/>
              <a:miter lim="400000"/>
            </a:ln>
          </a:left>
          <a:right>
            <a:ln w="12700" cap="flat">
              <a:solidFill>
                <a:schemeClr val="accent1">
                  <a:hueOff val="420094"/>
                  <a:satOff val="-1465"/>
                  <a:lumOff val="-19139"/>
                </a:schemeClr>
              </a:solidFill>
              <a:prstDash val="solid"/>
              <a:miter lim="400000"/>
            </a:ln>
          </a:right>
          <a:top>
            <a:ln w="25400" cap="flat">
              <a:solidFill>
                <a:schemeClr val="accent1">
                  <a:hueOff val="420094"/>
                  <a:satOff val="-1465"/>
                  <a:lumOff val="-19139"/>
                </a:schemeClr>
              </a:solidFill>
              <a:prstDash val="solid"/>
              <a:miter lim="400000"/>
            </a:ln>
          </a:top>
          <a:bottom>
            <a:ln w="12700" cap="flat">
              <a:noFill/>
              <a:miter lim="400000"/>
            </a:ln>
          </a:bottom>
          <a:insideH>
            <a:ln w="12700" cap="flat">
              <a:solidFill>
                <a:schemeClr val="accent1">
                  <a:hueOff val="420094"/>
                  <a:satOff val="-1465"/>
                  <a:lumOff val="-19139"/>
                </a:schemeClr>
              </a:solidFill>
              <a:prstDash val="solid"/>
              <a:miter lim="400000"/>
            </a:ln>
          </a:insideH>
          <a:insideV>
            <a:ln w="12700" cap="flat">
              <a:solidFill>
                <a:schemeClr val="accent1">
                  <a:hueOff val="420094"/>
                  <a:satOff val="-1465"/>
                  <a:lumOff val="-19139"/>
                </a:schemeClr>
              </a:solidFill>
              <a:prstDash val="solid"/>
              <a:miter lim="400000"/>
            </a:ln>
          </a:insideV>
        </a:tcBdr>
        <a:fill>
          <a:noFill/>
        </a:fill>
      </a:tcStyle>
    </a:lastRow>
    <a:firstRow>
      <a:tcTxStyle b="on" i="off">
        <a:font>
          <a:latin typeface="Avenir Next Regular"/>
          <a:ea typeface="Avenir Next Regular"/>
          <a:cs typeface="Avenir Next Regular"/>
        </a:font>
        <a:srgbClr val="FFFFFF"/>
      </a:tcTxStyle>
      <a:tcStyle>
        <a:tcBdr>
          <a:left>
            <a:ln w="12700" cap="flat">
              <a:solidFill>
                <a:srgbClr val="F0EBE0"/>
              </a:solidFill>
              <a:prstDash val="solid"/>
              <a:miter lim="400000"/>
            </a:ln>
          </a:left>
          <a:right>
            <a:ln w="12700" cap="flat">
              <a:solidFill>
                <a:srgbClr val="F0EBE0"/>
              </a:solidFill>
              <a:prstDash val="solid"/>
              <a:miter lim="400000"/>
            </a:ln>
          </a:right>
          <a:top>
            <a:ln w="12700" cap="flat">
              <a:noFill/>
              <a:miter lim="400000"/>
            </a:ln>
          </a:top>
          <a:bottom>
            <a:ln w="25400" cap="flat">
              <a:solidFill>
                <a:schemeClr val="accent1">
                  <a:hueOff val="420094"/>
                  <a:satOff val="-1465"/>
                  <a:lumOff val="-19139"/>
                </a:schemeClr>
              </a:solidFill>
              <a:prstDash val="solid"/>
              <a:miter lim="400000"/>
            </a:ln>
          </a:bottom>
          <a:insideH>
            <a:ln w="12700" cap="flat">
              <a:solidFill>
                <a:srgbClr val="F0EBE0"/>
              </a:solidFill>
              <a:prstDash val="solid"/>
              <a:miter lim="400000"/>
            </a:ln>
          </a:insideH>
          <a:insideV>
            <a:ln w="12700" cap="flat">
              <a:solidFill>
                <a:srgbClr val="F0EBE0"/>
              </a:solidFill>
              <a:prstDash val="solid"/>
              <a:miter lim="400000"/>
            </a:ln>
          </a:insideV>
        </a:tcBdr>
        <a:fill>
          <a:solidFill>
            <a:srgbClr val="54BAE0"/>
          </a:solidFill>
        </a:fill>
      </a:tcStyle>
    </a:firstRow>
  </a:tblStyle>
  <a:tblStyle styleId="{EEE7283C-3CF3-47DC-8721-378D4A62B228}" styleName="">
    <a:tblBg/>
    <a:wholeTbl>
      <a:tcTxStyle b="off" i="off">
        <a:font>
          <a:latin typeface="Avenir Next Regular"/>
          <a:ea typeface="Avenir Next Regular"/>
          <a:cs typeface="Avenir Next Regular"/>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0EBE0"/>
          </a:solidFill>
        </a:fill>
      </a:tcStyle>
    </a:wholeTbl>
    <a:band2H>
      <a:tcTxStyle b="def" i="def"/>
      <a:tcStyle>
        <a:tcBdr/>
        <a:fill>
          <a:solidFill>
            <a:srgbClr val="D9D5CA"/>
          </a:solidFill>
        </a:fill>
      </a:tcStyle>
    </a:band2H>
    <a:firstCol>
      <a:tcTxStyle b="off" i="off">
        <a:font>
          <a:latin typeface="Avenir Next Medium"/>
          <a:ea typeface="Avenir Next Medium"/>
          <a:cs typeface="Avenir Next Medium"/>
        </a:font>
        <a:srgbClr val="000000"/>
      </a:tcTxStyle>
      <a:tcStyle>
        <a:tcBdr>
          <a:left>
            <a:ln w="12700" cap="flat">
              <a:noFill/>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C6DFB5"/>
          </a:solidFill>
        </a:fill>
      </a:tcStyle>
    </a:firstCol>
    <a:lastRow>
      <a:tcTxStyle b="off" i="off">
        <a:font>
          <a:latin typeface="Avenir Next Medium"/>
          <a:ea typeface="Avenir Next Medium"/>
          <a:cs typeface="Avenir Next Medium"/>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noFill/>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0EBE0"/>
          </a:solidFill>
        </a:fill>
      </a:tcStyle>
    </a:lastRow>
    <a:firstRow>
      <a:tcTxStyle b="on" i="off">
        <a:font>
          <a:latin typeface="Avenir Next Regular"/>
          <a:ea typeface="Avenir Next Regular"/>
          <a:cs typeface="Avenir Next Regular"/>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noFill/>
              <a:miter lim="400000"/>
            </a:ln>
          </a:top>
          <a:bottom>
            <a:ln w="254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57A797"/>
          </a:solidFill>
        </a:fill>
      </a:tcStyle>
    </a:firstRow>
  </a:tblStyle>
  <a:tblStyle styleId="{CF821DB8-F4EB-4A41-A1BA-3FCAFE7338EE}" styleName="">
    <a:tblBg/>
    <a:wholeTbl>
      <a:tcTxStyle b="off" i="off">
        <a:font>
          <a:latin typeface="Avenir Next Regular"/>
          <a:ea typeface="Avenir Next Regular"/>
          <a:cs typeface="Avenir Next Regular"/>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0EBE0"/>
          </a:solidFill>
        </a:fill>
      </a:tcStyle>
    </a:wholeTbl>
    <a:band2H>
      <a:tcTxStyle b="def" i="def"/>
      <a:tcStyle>
        <a:tcBdr/>
        <a:fill>
          <a:solidFill>
            <a:srgbClr val="E4E1D8"/>
          </a:solidFill>
        </a:fill>
      </a:tcStyle>
    </a:band2H>
    <a:firstCol>
      <a:tcTxStyle b="off" i="off">
        <a:font>
          <a:latin typeface="Avenir Next Medium"/>
          <a:ea typeface="Avenir Next Medium"/>
          <a:cs typeface="Avenir Next Medium"/>
        </a:font>
        <a:srgbClr val="000000"/>
      </a:tcTxStyle>
      <a:tcStyle>
        <a:tcBdr>
          <a:left>
            <a:ln w="12700" cap="flat">
              <a:noFill/>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DAD7D3"/>
          </a:solidFill>
        </a:fill>
      </a:tcStyle>
    </a:firstCol>
    <a:lastRow>
      <a:tcTxStyle b="off" i="off">
        <a:font>
          <a:latin typeface="Avenir Next Medium"/>
          <a:ea typeface="Avenir Next Medium"/>
          <a:cs typeface="Avenir Next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noFill/>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0EBE0"/>
          </a:solidFill>
        </a:fill>
      </a:tcStyle>
    </a:lastRow>
    <a:firstRow>
      <a:tcTxStyle b="on" i="off">
        <a:font>
          <a:latin typeface="Avenir Next Regular"/>
          <a:ea typeface="Avenir Next Regular"/>
          <a:cs typeface="Avenir Next Regular"/>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noFill/>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chemeClr val="accent6">
              <a:hueOff val="-134388"/>
            </a:schemeClr>
          </a:solidFill>
        </a:fill>
      </a:tcStyle>
    </a:firstRow>
  </a:tblStyle>
  <a:tblStyle styleId="{33BA23B1-9221-436E-865A-0063620EA4FD}" styleName="">
    <a:tblBg/>
    <a:wholeTbl>
      <a:tcTxStyle b="off" i="off">
        <a:font>
          <a:latin typeface="Avenir Next Regular"/>
          <a:ea typeface="Avenir Next Regular"/>
          <a:cs typeface="Avenir Next Regular"/>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FEBE1"/>
          </a:solid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000000"/>
      </a:tcTxStyle>
      <a:tcStyle>
        <a:tcBdr>
          <a:left>
            <a:ln w="12700" cap="flat">
              <a:noFill/>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D0CCC4"/>
          </a:solidFill>
        </a:fill>
      </a:tcStyle>
    </a:firstCol>
    <a:lastRow>
      <a:tcTxStyle b="on" i="off">
        <a:font>
          <a:latin typeface="Avenir Next Regular"/>
          <a:ea typeface="Avenir Next Regular"/>
          <a:cs typeface="Avenir Next Regular"/>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noFill/>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noFill/>
        </a:fill>
      </a:tcStyle>
    </a:lastRow>
    <a:firstRow>
      <a:tcTxStyle b="on" i="off">
        <a:font>
          <a:latin typeface="Avenir Next Regular"/>
          <a:ea typeface="Avenir Next Regular"/>
          <a:cs typeface="Avenir Next Regular"/>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noFill/>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5413C"/>
          </a:solidFill>
        </a:fill>
      </a:tcStyle>
    </a:firstRow>
  </a:tblStyle>
  <a:tblStyle styleId="{2708684C-4D16-4618-839F-0558EEFCDFE6}" styleName="">
    <a:tblBg/>
    <a:wholeTbl>
      <a:tcTxStyle b="off"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D9D5CA"/>
          </a:solidFill>
        </a:fill>
      </a:tcStyle>
    </a:band2H>
    <a:firstCol>
      <a:tcTxStyle b="on" i="off">
        <a:font>
          <a:latin typeface="Avenir Next Regular"/>
          <a:ea typeface="Avenir Next Regular"/>
          <a:cs typeface="Avenir Next Regular"/>
        </a:font>
        <a:srgbClr val="000000"/>
      </a:tcTxStyle>
      <a:tcStyle>
        <a:tcBdr>
          <a:left>
            <a:ln w="12700" cap="flat">
              <a:noFill/>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D0CCC4"/>
          </a:solidFill>
        </a:fill>
      </a:tcStyle>
    </a:firstCol>
    <a:lastRow>
      <a:tcTxStyle b="on"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noFill/>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B7B5B1"/>
          </a:solidFill>
        </a:fill>
      </a:tcStyle>
    </a:lastRow>
    <a:firstRow>
      <a:tcTxStyle b="on" i="off">
        <a:font>
          <a:latin typeface="Avenir Next Regular"/>
          <a:ea typeface="Avenir Next Regular"/>
          <a:cs typeface="Avenir Next Regular"/>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noFill/>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B7B5B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3" name="Author and Date"/>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Author and Date</a:t>
            </a:r>
          </a:p>
        </p:txBody>
      </p:sp>
      <p:sp>
        <p:nvSpPr>
          <p:cNvPr id="14" name="Presentation Title"/>
          <p:cNvSpPr txBox="1"/>
          <p:nvPr>
            <p:ph type="title" hasCustomPrompt="1"/>
          </p:nvPr>
        </p:nvSpPr>
        <p:spPr>
          <a:prstGeom prst="rect">
            <a:avLst/>
          </a:prstGeom>
        </p:spPr>
        <p:txBody>
          <a:bodyPr/>
          <a:lstStyle/>
          <a:p>
            <a:pPr/>
            <a:r>
              <a:t>Presentation Title</a:t>
            </a:r>
          </a:p>
        </p:txBody>
      </p:sp>
      <p:sp>
        <p:nvSpPr>
          <p:cNvPr id="15" name="Body Level One…"/>
          <p:cNvSpPr txBox="1"/>
          <p:nvPr>
            <p:ph type="body" sz="quarter" idx="1" hasCustomPrompt="1"/>
          </p:nvPr>
        </p:nvSpPr>
        <p:spPr>
          <a:prstGeom prst="rect">
            <a:avLst/>
          </a:prstGeom>
        </p:spPr>
        <p:txBody>
          <a:bodyPr/>
          <a:lstStyle/>
          <a:p>
            <a:pPr/>
            <a:r>
              <a:t>Presentation Subtitle</a:t>
            </a:r>
          </a:p>
          <a:p>
            <a:pPr lvl="1"/>
            <a:r>
              <a:t/>
            </a:r>
          </a:p>
          <a:p>
            <a:pPr lvl="2"/>
            <a:r>
              <a:t/>
            </a:r>
          </a:p>
          <a:p>
            <a:pPr lvl="3"/>
            <a:r>
              <a:t/>
            </a:r>
          </a:p>
          <a:p>
            <a:pPr lvl="4"/>
            <a:r>
              <a:t/>
            </a: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08" name="Body Level One…"/>
          <p:cNvSpPr txBox="1"/>
          <p:nvPr>
            <p:ph type="body" sz="quarter" idx="1" hasCustomPrompt="1"/>
          </p:nvPr>
        </p:nvSpPr>
        <p:spPr>
          <a:xfrm>
            <a:off x="1727200" y="5281886"/>
            <a:ext cx="20929600" cy="3136901"/>
          </a:xfrm>
          <a:prstGeom prst="rect">
            <a:avLst/>
          </a:prstGeom>
        </p:spPr>
        <p:txBody>
          <a:bodyPr anchor="ctr"/>
          <a:lstStyle>
            <a:lvl1pPr>
              <a:lnSpc>
                <a:spcPct val="80000"/>
              </a:lnSpc>
              <a:defRPr spc="-86" sz="8600">
                <a:solidFill>
                  <a:srgbClr val="4A4A4A"/>
                </a:solidFill>
                <a:latin typeface="Publico Headline Roman"/>
                <a:ea typeface="Publico Headline Roman"/>
                <a:cs typeface="Publico Headline Roman"/>
                <a:sym typeface="Publico Headline Roman"/>
              </a:defRPr>
            </a:lvl1pPr>
            <a:lvl2pPr>
              <a:lnSpc>
                <a:spcPct val="80000"/>
              </a:lnSpc>
              <a:defRPr spc="-86" sz="8600">
                <a:solidFill>
                  <a:srgbClr val="4A4A4A"/>
                </a:solidFill>
                <a:latin typeface="Publico Headline Roman"/>
                <a:ea typeface="Publico Headline Roman"/>
                <a:cs typeface="Publico Headline Roman"/>
                <a:sym typeface="Publico Headline Roman"/>
              </a:defRPr>
            </a:lvl2pPr>
            <a:lvl3pPr>
              <a:lnSpc>
                <a:spcPct val="80000"/>
              </a:lnSpc>
              <a:defRPr spc="-86" sz="8600">
                <a:solidFill>
                  <a:srgbClr val="4A4A4A"/>
                </a:solidFill>
                <a:latin typeface="Publico Headline Roman"/>
                <a:ea typeface="Publico Headline Roman"/>
                <a:cs typeface="Publico Headline Roman"/>
                <a:sym typeface="Publico Headline Roman"/>
              </a:defRPr>
            </a:lvl3pPr>
            <a:lvl4pPr>
              <a:lnSpc>
                <a:spcPct val="80000"/>
              </a:lnSpc>
              <a:defRPr spc="-86" sz="8600">
                <a:solidFill>
                  <a:srgbClr val="4A4A4A"/>
                </a:solidFill>
                <a:latin typeface="Publico Headline Roman"/>
                <a:ea typeface="Publico Headline Roman"/>
                <a:cs typeface="Publico Headline Roman"/>
                <a:sym typeface="Publico Headline Roman"/>
              </a:defRPr>
            </a:lvl4pPr>
            <a:lvl5pPr>
              <a:lnSpc>
                <a:spcPct val="80000"/>
              </a:lnSpc>
              <a:defRPr spc="-86" sz="8600">
                <a:solidFill>
                  <a:srgbClr val="4A4A4A"/>
                </a:solidFill>
                <a:latin typeface="Publico Headline Roman"/>
                <a:ea typeface="Publico Headline Roman"/>
                <a:cs typeface="Publico Headline Roman"/>
                <a:sym typeface="Publico Headline Roman"/>
              </a:defRPr>
            </a:lvl5pPr>
          </a:lstStyle>
          <a:p>
            <a:pPr/>
            <a:r>
              <a:t>Statement</a:t>
            </a:r>
          </a:p>
          <a:p>
            <a:pPr lvl="1"/>
            <a:r>
              <a:t/>
            </a:r>
          </a:p>
          <a:p>
            <a:pPr lvl="2"/>
            <a:r>
              <a:t/>
            </a:r>
          </a:p>
          <a:p>
            <a:pPr lvl="3"/>
            <a:r>
              <a:t/>
            </a:r>
          </a:p>
          <a:p>
            <a:pPr lvl="4"/>
            <a:r>
              <a:t/>
            </a:r>
          </a:p>
        </p:txBody>
      </p:sp>
      <p:sp>
        <p:nvSpPr>
          <p:cNvPr id="109"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 Fact">
    <p:bg>
      <p:bgPr>
        <a:solidFill>
          <a:srgbClr val="227AAF"/>
        </a:solidFill>
      </p:bgPr>
    </p:bg>
    <p:spTree>
      <p:nvGrpSpPr>
        <p:cNvPr id="1" name=""/>
        <p:cNvGrpSpPr/>
        <p:nvPr/>
      </p:nvGrpSpPr>
      <p:grpSpPr>
        <a:xfrm>
          <a:off x="0" y="0"/>
          <a:ext cx="0" cy="0"/>
          <a:chOff x="0" y="0"/>
          <a:chExt cx="0" cy="0"/>
        </a:xfrm>
      </p:grpSpPr>
      <p:sp>
        <p:nvSpPr>
          <p:cNvPr id="116" name="Fact information"/>
          <p:cNvSpPr txBox="1"/>
          <p:nvPr>
            <p:ph type="body" sz="quarter" idx="21" hasCustomPrompt="1"/>
          </p:nvPr>
        </p:nvSpPr>
        <p:spPr>
          <a:xfrm>
            <a:off x="1727200" y="8611966"/>
            <a:ext cx="20929600" cy="908813"/>
          </a:xfrm>
          <a:prstGeom prst="rect">
            <a:avLst/>
          </a:prstGeom>
        </p:spPr>
        <p:txBody>
          <a:bodyPr/>
          <a:lstStyle>
            <a:lvl1pPr>
              <a:spcBef>
                <a:spcPts val="2000"/>
              </a:spcBef>
              <a:defRPr>
                <a:solidFill>
                  <a:srgbClr val="F0EBE0"/>
                </a:solidFill>
              </a:defRPr>
            </a:lvl1pPr>
          </a:lstStyle>
          <a:p>
            <a:pPr/>
            <a:r>
              <a:t>Fact information</a:t>
            </a:r>
          </a:p>
        </p:txBody>
      </p:sp>
      <p:sp>
        <p:nvSpPr>
          <p:cNvPr id="117" name="Line"/>
          <p:cNvSpPr/>
          <p:nvPr/>
        </p:nvSpPr>
        <p:spPr>
          <a:xfrm>
            <a:off x="863600" y="12852400"/>
            <a:ext cx="22656801" cy="0"/>
          </a:xfrm>
          <a:prstGeom prst="line">
            <a:avLst/>
          </a:prstGeom>
          <a:ln w="127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18" name="Line"/>
          <p:cNvSpPr/>
          <p:nvPr/>
        </p:nvSpPr>
        <p:spPr>
          <a:xfrm>
            <a:off x="863600" y="889000"/>
            <a:ext cx="22656801" cy="0"/>
          </a:xfrm>
          <a:prstGeom prst="line">
            <a:avLst/>
          </a:prstGeom>
          <a:ln w="508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19" name="Body Level One…"/>
          <p:cNvSpPr txBox="1"/>
          <p:nvPr>
            <p:ph type="body" idx="1" hasCustomPrompt="1"/>
          </p:nvPr>
        </p:nvSpPr>
        <p:spPr>
          <a:xfrm>
            <a:off x="1727200" y="1098623"/>
            <a:ext cx="20929600" cy="7461177"/>
          </a:xfrm>
          <a:prstGeom prst="rect">
            <a:avLst/>
          </a:prstGeom>
        </p:spPr>
        <p:txBody>
          <a:bodyPr anchor="b"/>
          <a:lstStyle>
            <a:lvl1pPr>
              <a:lnSpc>
                <a:spcPct val="70000"/>
              </a:lnSpc>
              <a:defRPr b="1" spc="-300" sz="30000">
                <a:solidFill>
                  <a:srgbClr val="FFFFFF"/>
                </a:solidFill>
                <a:latin typeface="Publico Headline Roman"/>
                <a:ea typeface="Publico Headline Roman"/>
                <a:cs typeface="Publico Headline Roman"/>
                <a:sym typeface="Publico Headline Roman"/>
              </a:defRPr>
            </a:lvl1pPr>
            <a:lvl2pPr>
              <a:lnSpc>
                <a:spcPct val="70000"/>
              </a:lnSpc>
              <a:defRPr b="1" spc="-300" sz="30000">
                <a:solidFill>
                  <a:srgbClr val="FFFFFF"/>
                </a:solidFill>
                <a:latin typeface="Publico Headline Roman"/>
                <a:ea typeface="Publico Headline Roman"/>
                <a:cs typeface="Publico Headline Roman"/>
                <a:sym typeface="Publico Headline Roman"/>
              </a:defRPr>
            </a:lvl2pPr>
            <a:lvl3pPr>
              <a:lnSpc>
                <a:spcPct val="70000"/>
              </a:lnSpc>
              <a:defRPr b="1" spc="-300" sz="30000">
                <a:solidFill>
                  <a:srgbClr val="FFFFFF"/>
                </a:solidFill>
                <a:latin typeface="Publico Headline Roman"/>
                <a:ea typeface="Publico Headline Roman"/>
                <a:cs typeface="Publico Headline Roman"/>
                <a:sym typeface="Publico Headline Roman"/>
              </a:defRPr>
            </a:lvl3pPr>
            <a:lvl4pPr>
              <a:lnSpc>
                <a:spcPct val="70000"/>
              </a:lnSpc>
              <a:defRPr b="1" spc="-300" sz="30000">
                <a:solidFill>
                  <a:srgbClr val="FFFFFF"/>
                </a:solidFill>
                <a:latin typeface="Publico Headline Roman"/>
                <a:ea typeface="Publico Headline Roman"/>
                <a:cs typeface="Publico Headline Roman"/>
                <a:sym typeface="Publico Headline Roman"/>
              </a:defRPr>
            </a:lvl4pPr>
            <a:lvl5pPr>
              <a:lnSpc>
                <a:spcPct val="70000"/>
              </a:lnSpc>
              <a:defRPr b="1" spc="-300" sz="30000">
                <a:solidFill>
                  <a:srgbClr val="FFFFFF"/>
                </a:solidFill>
                <a:latin typeface="Publico Headline Roman"/>
                <a:ea typeface="Publico Headline Roman"/>
                <a:cs typeface="Publico Headline Roman"/>
                <a:sym typeface="Publico Headline Roman"/>
              </a:defRPr>
            </a:lvl5pPr>
          </a:lstStyle>
          <a:p>
            <a:pPr/>
            <a:r>
              <a:t>100%</a:t>
            </a:r>
          </a:p>
          <a:p>
            <a:pPr lvl="1"/>
            <a:r>
              <a:t/>
            </a:r>
          </a:p>
          <a:p>
            <a:pPr lvl="2"/>
            <a:r>
              <a:t/>
            </a:r>
          </a:p>
          <a:p>
            <a:pPr lvl="3"/>
            <a:r>
              <a:t/>
            </a:r>
          </a:p>
          <a:p>
            <a:pPr lvl="4"/>
            <a:r>
              <a:t/>
            </a:r>
          </a:p>
        </p:txBody>
      </p:sp>
      <p:sp>
        <p:nvSpPr>
          <p:cNvPr id="120" name="Slide Number"/>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7" name="Image"/>
          <p:cNvSpPr/>
          <p:nvPr>
            <p:ph type="pic" idx="21"/>
          </p:nvPr>
        </p:nvSpPr>
        <p:spPr>
          <a:xfrm>
            <a:off x="-25400" y="-5359400"/>
            <a:ext cx="24422100" cy="24422100"/>
          </a:xfrm>
          <a:prstGeom prst="rect">
            <a:avLst/>
          </a:prstGeom>
        </p:spPr>
        <p:txBody>
          <a:bodyPr lIns="91439" tIns="45719" rIns="91439" bIns="45719">
            <a:noAutofit/>
          </a:bodyPr>
          <a:lstStyle/>
          <a:p>
            <a:pPr/>
          </a:p>
        </p:txBody>
      </p:sp>
      <p:sp>
        <p:nvSpPr>
          <p:cNvPr id="128" name="Body Level One…"/>
          <p:cNvSpPr txBox="1"/>
          <p:nvPr>
            <p:ph type="body" sz="quarter" idx="1" hasCustomPrompt="1"/>
          </p:nvPr>
        </p:nvSpPr>
        <p:spPr>
          <a:xfrm>
            <a:off x="1409700" y="2119884"/>
            <a:ext cx="10775585" cy="1936416"/>
          </a:xfrm>
          <a:prstGeom prst="rect">
            <a:avLst/>
          </a:prstGeom>
        </p:spPr>
        <p:txBody>
          <a:bodyPr/>
          <a:lstStyle>
            <a:lvl1pPr>
              <a:defRPr spc="-58" sz="5800">
                <a:solidFill>
                  <a:srgbClr val="247AB0"/>
                </a:solidFill>
                <a:latin typeface="Publico Headline Roman"/>
                <a:ea typeface="Publico Headline Roman"/>
                <a:cs typeface="Publico Headline Roman"/>
                <a:sym typeface="Publico Headline Roman"/>
              </a:defRPr>
            </a:lvl1pPr>
            <a:lvl2pPr>
              <a:defRPr spc="-58" sz="5800">
                <a:solidFill>
                  <a:srgbClr val="247AB0"/>
                </a:solidFill>
                <a:latin typeface="Publico Headline Roman"/>
                <a:ea typeface="Publico Headline Roman"/>
                <a:cs typeface="Publico Headline Roman"/>
                <a:sym typeface="Publico Headline Roman"/>
              </a:defRPr>
            </a:lvl2pPr>
            <a:lvl3pPr>
              <a:defRPr spc="-58" sz="5800">
                <a:solidFill>
                  <a:srgbClr val="247AB0"/>
                </a:solidFill>
                <a:latin typeface="Publico Headline Roman"/>
                <a:ea typeface="Publico Headline Roman"/>
                <a:cs typeface="Publico Headline Roman"/>
                <a:sym typeface="Publico Headline Roman"/>
              </a:defRPr>
            </a:lvl3pPr>
            <a:lvl4pPr>
              <a:defRPr spc="-58" sz="5800">
                <a:solidFill>
                  <a:srgbClr val="247AB0"/>
                </a:solidFill>
                <a:latin typeface="Publico Headline Roman"/>
                <a:ea typeface="Publico Headline Roman"/>
                <a:cs typeface="Publico Headline Roman"/>
                <a:sym typeface="Publico Headline Roman"/>
              </a:defRPr>
            </a:lvl4pPr>
            <a:lvl5pPr>
              <a:defRPr spc="-58" sz="5800">
                <a:solidFill>
                  <a:srgbClr val="247AB0"/>
                </a:solidFill>
                <a:latin typeface="Publico Headline Roman"/>
                <a:ea typeface="Publico Headline Roman"/>
                <a:cs typeface="Publico Headline Roman"/>
                <a:sym typeface="Publico Headline Roman"/>
              </a:defRPr>
            </a:lvl5pPr>
          </a:lstStyle>
          <a:p>
            <a:pPr/>
            <a:r>
              <a:t>“Notable Quote”</a:t>
            </a:r>
          </a:p>
          <a:p>
            <a:pPr lvl="1"/>
            <a:r>
              <a:t/>
            </a:r>
          </a:p>
          <a:p>
            <a:pPr lvl="2"/>
            <a:r>
              <a:t/>
            </a:r>
          </a:p>
          <a:p>
            <a:pPr lvl="3"/>
            <a:r>
              <a:t/>
            </a:r>
          </a:p>
          <a:p>
            <a:pPr lvl="4"/>
            <a:r>
              <a:t/>
            </a:r>
          </a:p>
        </p:txBody>
      </p:sp>
      <p:sp>
        <p:nvSpPr>
          <p:cNvPr id="129" name="Line"/>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30" name="Line"/>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31" name="Attribution"/>
          <p:cNvSpPr txBox="1"/>
          <p:nvPr>
            <p:ph type="body" sz="quarter" idx="22" hasCustomPrompt="1"/>
          </p:nvPr>
        </p:nvSpPr>
        <p:spPr>
          <a:xfrm>
            <a:off x="1409700" y="4051453"/>
            <a:ext cx="10775585" cy="543053"/>
          </a:xfrm>
          <a:prstGeom prst="rect">
            <a:avLst/>
          </a:prstGeom>
        </p:spPr>
        <p:txBody>
          <a:bodyPr anchor="ctr"/>
          <a:lstStyle>
            <a:lvl1pPr defTabSz="12700">
              <a:lnSpc>
                <a:spcPct val="10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2400">
                <a:solidFill>
                  <a:srgbClr val="227AAF"/>
                </a:solidFill>
                <a:latin typeface="Publico Text Semibold"/>
                <a:ea typeface="Publico Text Semibold"/>
                <a:cs typeface="Publico Text Semibold"/>
                <a:sym typeface="Publico Text Semibold"/>
              </a:defRPr>
            </a:lvl1pPr>
          </a:lstStyle>
          <a:p>
            <a:pPr/>
            <a:r>
              <a:t>Attribution</a:t>
            </a:r>
          </a:p>
        </p:txBody>
      </p:sp>
      <p:sp>
        <p:nvSpPr>
          <p:cNvPr id="132"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39" name="Image"/>
          <p:cNvSpPr/>
          <p:nvPr>
            <p:ph type="pic" sz="quarter" idx="21"/>
          </p:nvPr>
        </p:nvSpPr>
        <p:spPr>
          <a:xfrm>
            <a:off x="14727242" y="5618197"/>
            <a:ext cx="7877462" cy="7877463"/>
          </a:xfrm>
          <a:prstGeom prst="rect">
            <a:avLst/>
          </a:prstGeom>
        </p:spPr>
        <p:txBody>
          <a:bodyPr lIns="91439" tIns="45719" rIns="91439" bIns="45719">
            <a:noAutofit/>
          </a:bodyPr>
          <a:lstStyle/>
          <a:p>
            <a:pPr/>
          </a:p>
        </p:txBody>
      </p:sp>
      <p:sp>
        <p:nvSpPr>
          <p:cNvPr id="140" name="609701706_939x626.jpeg"/>
          <p:cNvSpPr/>
          <p:nvPr>
            <p:ph type="pic" sz="quarter" idx="22"/>
          </p:nvPr>
        </p:nvSpPr>
        <p:spPr>
          <a:xfrm>
            <a:off x="14700215" y="1511300"/>
            <a:ext cx="7943851" cy="5295900"/>
          </a:xfrm>
          <a:prstGeom prst="rect">
            <a:avLst/>
          </a:prstGeom>
        </p:spPr>
        <p:txBody>
          <a:bodyPr lIns="91439" tIns="45719" rIns="91439" bIns="45719">
            <a:noAutofit/>
          </a:bodyPr>
          <a:lstStyle/>
          <a:p>
            <a:pPr/>
          </a:p>
        </p:txBody>
      </p:sp>
      <p:sp>
        <p:nvSpPr>
          <p:cNvPr id="141" name="139465515_1890x1620.jpeg"/>
          <p:cNvSpPr/>
          <p:nvPr>
            <p:ph type="pic" idx="23"/>
          </p:nvPr>
        </p:nvSpPr>
        <p:spPr>
          <a:xfrm>
            <a:off x="1778000" y="1346200"/>
            <a:ext cx="12852400" cy="11016343"/>
          </a:xfrm>
          <a:prstGeom prst="rect">
            <a:avLst/>
          </a:prstGeom>
        </p:spPr>
        <p:txBody>
          <a:bodyPr lIns="91439" tIns="45719" rIns="91439" bIns="45719">
            <a:noAutofit/>
          </a:bodyPr>
          <a:lstStyle/>
          <a:p>
            <a:pPr/>
          </a:p>
        </p:txBody>
      </p:sp>
      <p:sp>
        <p:nvSpPr>
          <p:cNvPr id="142"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9" name="Image"/>
          <p:cNvSpPr/>
          <p:nvPr>
            <p:ph type="pic" idx="21"/>
          </p:nvPr>
        </p:nvSpPr>
        <p:spPr>
          <a:xfrm>
            <a:off x="1727200" y="-1422400"/>
            <a:ext cx="21310600" cy="15989300"/>
          </a:xfrm>
          <a:prstGeom prst="rect">
            <a:avLst/>
          </a:prstGeom>
        </p:spPr>
        <p:txBody>
          <a:bodyPr lIns="91439" tIns="45719" rIns="91439" bIns="45719">
            <a:noAutofit/>
          </a:bodyPr>
          <a:lstStyle/>
          <a:p>
            <a:pPr/>
          </a:p>
        </p:txBody>
      </p:sp>
      <p:sp>
        <p:nvSpPr>
          <p:cNvPr id="150"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7"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Photo">
    <p:spTree>
      <p:nvGrpSpPr>
        <p:cNvPr id="1" name=""/>
        <p:cNvGrpSpPr/>
        <p:nvPr/>
      </p:nvGrpSpPr>
      <p:grpSpPr>
        <a:xfrm>
          <a:off x="0" y="0"/>
          <a:ext cx="0" cy="0"/>
          <a:chOff x="0" y="0"/>
          <a:chExt cx="0" cy="0"/>
        </a:xfrm>
      </p:grpSpPr>
      <p:sp>
        <p:nvSpPr>
          <p:cNvPr id="23" name="178465776_2880x1920.jpeg"/>
          <p:cNvSpPr/>
          <p:nvPr>
            <p:ph type="pic" idx="21"/>
          </p:nvPr>
        </p:nvSpPr>
        <p:spPr>
          <a:xfrm>
            <a:off x="-1" y="-2527300"/>
            <a:ext cx="24384001" cy="16256000"/>
          </a:xfrm>
          <a:prstGeom prst="rect">
            <a:avLst/>
          </a:prstGeom>
        </p:spPr>
        <p:txBody>
          <a:bodyPr lIns="91439" tIns="45719" rIns="91439" bIns="45719">
            <a:noAutofit/>
          </a:bodyPr>
          <a:lstStyle/>
          <a:p>
            <a:pPr/>
          </a:p>
        </p:txBody>
      </p:sp>
      <p:sp>
        <p:nvSpPr>
          <p:cNvPr id="24" name="Body Level One…"/>
          <p:cNvSpPr txBox="1"/>
          <p:nvPr>
            <p:ph type="body" sz="quarter" idx="1" hasCustomPrompt="1"/>
          </p:nvPr>
        </p:nvSpPr>
        <p:spPr>
          <a:xfrm>
            <a:off x="1727200" y="10718800"/>
            <a:ext cx="20929600" cy="2025650"/>
          </a:xfrm>
          <a:prstGeom prst="rect">
            <a:avLst/>
          </a:prstGeom>
        </p:spPr>
        <p:txBody>
          <a:bodyPr/>
          <a:lstStyle>
            <a:lvl1pPr>
              <a:spcBef>
                <a:spcPts val="2000"/>
              </a:spcBef>
              <a:defRPr>
                <a:solidFill>
                  <a:srgbClr val="F0EBE0"/>
                </a:solidFill>
              </a:defRPr>
            </a:lvl1pPr>
            <a:lvl2pPr>
              <a:spcBef>
                <a:spcPts val="2000"/>
              </a:spcBef>
              <a:defRPr>
                <a:solidFill>
                  <a:srgbClr val="F0EBE0"/>
                </a:solidFill>
              </a:defRPr>
            </a:lvl2pPr>
            <a:lvl3pPr indent="0">
              <a:spcBef>
                <a:spcPts val="2000"/>
              </a:spcBef>
              <a:defRPr>
                <a:solidFill>
                  <a:srgbClr val="F0EBE0"/>
                </a:solidFill>
              </a:defRPr>
            </a:lvl3pPr>
            <a:lvl4pPr indent="0">
              <a:spcBef>
                <a:spcPts val="2000"/>
              </a:spcBef>
              <a:defRPr>
                <a:solidFill>
                  <a:srgbClr val="F0EBE0"/>
                </a:solidFill>
              </a:defRPr>
            </a:lvl4pPr>
            <a:lvl5pPr indent="0">
              <a:spcBef>
                <a:spcPts val="2000"/>
              </a:spcBef>
              <a:defRPr>
                <a:solidFill>
                  <a:srgbClr val="F0EBE0"/>
                </a:solidFill>
              </a:defRPr>
            </a:lvl5pPr>
          </a:lstStyle>
          <a:p>
            <a:pPr/>
            <a:r>
              <a:t>Presentation Subtitle</a:t>
            </a:r>
          </a:p>
          <a:p>
            <a:pPr lvl="1"/>
            <a:r>
              <a:t/>
            </a:r>
          </a:p>
          <a:p>
            <a:pPr lvl="2"/>
            <a:r>
              <a:t/>
            </a:r>
          </a:p>
          <a:p>
            <a:pPr lvl="3"/>
            <a:r>
              <a:t/>
            </a:r>
          </a:p>
          <a:p>
            <a:pPr lvl="4"/>
            <a:r>
              <a:t/>
            </a:r>
          </a:p>
        </p:txBody>
      </p:sp>
      <p:sp>
        <p:nvSpPr>
          <p:cNvPr id="25" name="Presentation Title"/>
          <p:cNvSpPr txBox="1"/>
          <p:nvPr>
            <p:ph type="title" hasCustomPrompt="1"/>
          </p:nvPr>
        </p:nvSpPr>
        <p:spPr>
          <a:xfrm>
            <a:off x="1727200" y="7817246"/>
            <a:ext cx="20929600" cy="2799954"/>
          </a:xfrm>
          <a:prstGeom prst="rect">
            <a:avLst/>
          </a:prstGeom>
        </p:spPr>
        <p:txBody>
          <a:bodyPr/>
          <a:lstStyle>
            <a:lvl1pPr>
              <a:defRPr>
                <a:solidFill>
                  <a:srgbClr val="FFFFFF"/>
                </a:solidFill>
              </a:defRPr>
            </a:lvl1pPr>
          </a:lstStyle>
          <a:p>
            <a:pPr/>
            <a:r>
              <a:t>Presentation Title</a:t>
            </a:r>
          </a:p>
        </p:txBody>
      </p:sp>
      <p:sp>
        <p:nvSpPr>
          <p:cNvPr id="26" name="Author and Date"/>
          <p:cNvSpPr txBox="1"/>
          <p:nvPr>
            <p:ph type="body" sz="quarter" idx="22" hasCustomPrompt="1"/>
          </p:nvPr>
        </p:nvSpPr>
        <p:spPr>
          <a:xfrm>
            <a:off x="1727200" y="1003300"/>
            <a:ext cx="20929600" cy="480060"/>
          </a:xfrm>
          <a:prstGeom prst="rect">
            <a:avLst/>
          </a:prstGeom>
        </p:spPr>
        <p:txBody>
          <a:bodyPr anchor="ctr"/>
          <a:lstStyle>
            <a:lvl1pPr defTabSz="685800">
              <a:lnSpc>
                <a:spcPct val="100000"/>
              </a:lnSpc>
              <a:defRPr b="1" cap="all" spc="0" sz="2000">
                <a:solidFill>
                  <a:srgbClr val="F0EBE0"/>
                </a:solidFill>
              </a:defRPr>
            </a:lvl1pPr>
          </a:lstStyle>
          <a:p>
            <a:pPr/>
            <a:r>
              <a:t>Author and Date</a:t>
            </a:r>
          </a:p>
        </p:txBody>
      </p:sp>
      <p:sp>
        <p:nvSpPr>
          <p:cNvPr id="27" name="Line"/>
          <p:cNvSpPr/>
          <p:nvPr/>
        </p:nvSpPr>
        <p:spPr>
          <a:xfrm>
            <a:off x="863600" y="12852400"/>
            <a:ext cx="22656801" cy="0"/>
          </a:xfrm>
          <a:prstGeom prst="line">
            <a:avLst/>
          </a:prstGeom>
          <a:ln w="127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8" name="Line"/>
          <p:cNvSpPr/>
          <p:nvPr/>
        </p:nvSpPr>
        <p:spPr>
          <a:xfrm>
            <a:off x="863600" y="889000"/>
            <a:ext cx="22656801" cy="0"/>
          </a:xfrm>
          <a:prstGeom prst="line">
            <a:avLst/>
          </a:prstGeom>
          <a:ln w="50800">
            <a:solidFill>
              <a:srgbClr val="FFFFFF">
                <a:alpha val="30000"/>
              </a:srgbClr>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9" name="Slide Number"/>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Photo Alt">
    <p:spTree>
      <p:nvGrpSpPr>
        <p:cNvPr id="1" name=""/>
        <p:cNvGrpSpPr/>
        <p:nvPr/>
      </p:nvGrpSpPr>
      <p:grpSpPr>
        <a:xfrm>
          <a:off x="0" y="0"/>
          <a:ext cx="0" cy="0"/>
          <a:chOff x="0" y="0"/>
          <a:chExt cx="0" cy="0"/>
        </a:xfrm>
      </p:grpSpPr>
      <p:sp>
        <p:nvSpPr>
          <p:cNvPr id="36" name="139465515_1890x1620.jpeg"/>
          <p:cNvSpPr/>
          <p:nvPr>
            <p:ph type="pic" idx="21"/>
          </p:nvPr>
        </p:nvSpPr>
        <p:spPr>
          <a:xfrm>
            <a:off x="-3352800" y="0"/>
            <a:ext cx="16002000" cy="13716000"/>
          </a:xfrm>
          <a:prstGeom prst="rect">
            <a:avLst/>
          </a:prstGeom>
        </p:spPr>
        <p:txBody>
          <a:bodyPr lIns="91439" tIns="45719" rIns="91439" bIns="45719">
            <a:noAutofit/>
          </a:bodyPr>
          <a:lstStyle/>
          <a:p>
            <a:pPr/>
          </a:p>
        </p:txBody>
      </p:sp>
      <p:sp>
        <p:nvSpPr>
          <p:cNvPr id="37" name="Slide Title"/>
          <p:cNvSpPr txBox="1"/>
          <p:nvPr>
            <p:ph type="title" hasCustomPrompt="1"/>
          </p:nvPr>
        </p:nvSpPr>
        <p:spPr>
          <a:xfrm>
            <a:off x="13665200" y="4394200"/>
            <a:ext cx="9271000" cy="2540000"/>
          </a:xfrm>
          <a:prstGeom prst="rect">
            <a:avLst/>
          </a:prstGeom>
        </p:spPr>
        <p:txBody>
          <a:bodyPr anchor="t"/>
          <a:lstStyle>
            <a:lvl1pPr algn="l">
              <a:defRPr spc="-80" sz="8000"/>
            </a:lvl1pPr>
          </a:lstStyle>
          <a:p>
            <a:pPr/>
            <a:r>
              <a:t>Slide Title</a:t>
            </a:r>
          </a:p>
        </p:txBody>
      </p:sp>
      <p:sp>
        <p:nvSpPr>
          <p:cNvPr id="38" name="Body Level One…"/>
          <p:cNvSpPr txBox="1"/>
          <p:nvPr>
            <p:ph type="body" sz="quarter" idx="1" hasCustomPrompt="1"/>
          </p:nvPr>
        </p:nvSpPr>
        <p:spPr>
          <a:xfrm>
            <a:off x="13665200" y="7010400"/>
            <a:ext cx="9271000" cy="2312637"/>
          </a:xfrm>
          <a:prstGeom prst="rect">
            <a:avLst/>
          </a:prstGeom>
        </p:spPr>
        <p:txBody>
          <a:bodyPr/>
          <a:lstStyle>
            <a:lvl1pPr algn="l">
              <a:lnSpc>
                <a:spcPct val="80000"/>
              </a:lnSpc>
            </a:lvl1pPr>
            <a:lvl2pPr algn="l">
              <a:lnSpc>
                <a:spcPct val="80000"/>
              </a:lnSpc>
            </a:lvl2pPr>
            <a:lvl3pPr algn="l">
              <a:lnSpc>
                <a:spcPct val="80000"/>
              </a:lnSpc>
            </a:lvl3pPr>
            <a:lvl4pPr algn="l">
              <a:lnSpc>
                <a:spcPct val="80000"/>
              </a:lnSpc>
            </a:lvl4pPr>
            <a:lvl5pPr algn="l">
              <a:lnSpc>
                <a:spcPct val="80000"/>
              </a:lnSpc>
            </a:lvl5pPr>
          </a:lstStyle>
          <a:p>
            <a:pPr/>
            <a:r>
              <a:t>Slide Subtitle</a:t>
            </a:r>
          </a:p>
          <a:p>
            <a:pPr lvl="1"/>
            <a:r>
              <a:t/>
            </a:r>
          </a:p>
          <a:p>
            <a:pPr lvl="2"/>
            <a:r>
              <a:t/>
            </a:r>
          </a:p>
          <a:p>
            <a:pPr lvl="3"/>
            <a:r>
              <a:t/>
            </a:r>
          </a:p>
          <a:p>
            <a:pPr lvl="4"/>
            <a:r>
              <a:t/>
            </a:r>
          </a:p>
        </p:txBody>
      </p:sp>
      <p:sp>
        <p:nvSpPr>
          <p:cNvPr id="39" name="Author and Date"/>
          <p:cNvSpPr txBox="1"/>
          <p:nvPr>
            <p:ph type="body" sz="quarter" idx="22" hasCustomPrompt="1"/>
          </p:nvPr>
        </p:nvSpPr>
        <p:spPr>
          <a:xfrm>
            <a:off x="13665200" y="3746500"/>
            <a:ext cx="9271000" cy="482600"/>
          </a:xfrm>
          <a:prstGeom prst="rect">
            <a:avLst/>
          </a:prstGeom>
        </p:spPr>
        <p:txBody>
          <a:bodyPr anchor="ctr"/>
          <a:lstStyle>
            <a:lvl1pPr algn="l" defTabSz="685800">
              <a:lnSpc>
                <a:spcPct val="100000"/>
              </a:lnSpc>
              <a:defRPr b="1" cap="all" spc="0" sz="2000">
                <a:solidFill>
                  <a:srgbClr val="227AAF"/>
                </a:solidFill>
              </a:defRPr>
            </a:lvl1pPr>
          </a:lstStyle>
          <a:p>
            <a:pPr/>
            <a:r>
              <a:t>Author and Date</a:t>
            </a:r>
          </a:p>
        </p:txBody>
      </p:sp>
      <p:sp>
        <p:nvSpPr>
          <p:cNvPr id="40" name="Line"/>
          <p:cNvSpPr/>
          <p:nvPr/>
        </p:nvSpPr>
        <p:spPr>
          <a:xfrm>
            <a:off x="13665200" y="3721100"/>
            <a:ext cx="9283700"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1" name="Line"/>
          <p:cNvSpPr/>
          <p:nvPr/>
        </p:nvSpPr>
        <p:spPr>
          <a:xfrm>
            <a:off x="13665200" y="9525000"/>
            <a:ext cx="9283700"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2"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9" name="Slide Title"/>
          <p:cNvSpPr txBox="1"/>
          <p:nvPr>
            <p:ph type="title" hasCustomPrompt="1"/>
          </p:nvPr>
        </p:nvSpPr>
        <p:spPr>
          <a:xfrm>
            <a:off x="1727200" y="1739900"/>
            <a:ext cx="20929600" cy="3225356"/>
          </a:xfrm>
          <a:prstGeom prst="rect">
            <a:avLst/>
          </a:prstGeom>
        </p:spPr>
        <p:txBody>
          <a:bodyPr anchor="t"/>
          <a:lstStyle/>
          <a:p>
            <a:pPr/>
            <a:r>
              <a:t>Slide Title</a:t>
            </a:r>
          </a:p>
        </p:txBody>
      </p:sp>
      <p:sp>
        <p:nvSpPr>
          <p:cNvPr id="50" name="Author and Date"/>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Author and Date</a:t>
            </a:r>
          </a:p>
        </p:txBody>
      </p:sp>
      <p:sp>
        <p:nvSpPr>
          <p:cNvPr id="51" name="Body Level One…"/>
          <p:cNvSpPr txBox="1"/>
          <p:nvPr>
            <p:ph type="body" sz="half" idx="1" hasCustomPrompt="1"/>
          </p:nvPr>
        </p:nvSpPr>
        <p:spPr>
          <a:xfrm>
            <a:off x="1727200" y="4965700"/>
            <a:ext cx="20929600" cy="6165850"/>
          </a:xfrm>
          <a:prstGeom prst="rect">
            <a:avLst/>
          </a:prstGeom>
        </p:spPr>
        <p:txBody>
          <a:bodyPr numCol="2" spcCol="1046480"/>
          <a:lstStyle>
            <a:lvl1pPr marL="4826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1pPr>
            <a:lvl2pPr marL="9652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2pPr>
            <a:lvl3pPr marL="14478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3pPr>
            <a:lvl4pPr marL="19304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4pPr>
            <a:lvl5pPr marL="24130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5pPr>
          </a:lstStyle>
          <a:p>
            <a:pPr/>
            <a:r>
              <a:t>Slide bullet text</a:t>
            </a:r>
          </a:p>
          <a:p>
            <a:pPr lvl="1"/>
            <a:r>
              <a:t/>
            </a:r>
          </a:p>
          <a:p>
            <a:pPr lvl="2"/>
            <a:r>
              <a:t/>
            </a:r>
          </a:p>
          <a:p>
            <a:pPr lvl="3"/>
            <a:r>
              <a:t/>
            </a:r>
          </a:p>
          <a:p>
            <a:pPr lvl="4"/>
            <a:r>
              <a:t/>
            </a:r>
          </a:p>
        </p:txBody>
      </p:sp>
      <p:sp>
        <p:nvSpPr>
          <p:cNvPr id="52"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9" name="Body Level One…"/>
          <p:cNvSpPr txBox="1"/>
          <p:nvPr>
            <p:ph type="body" sz="half" idx="1" hasCustomPrompt="1"/>
          </p:nvPr>
        </p:nvSpPr>
        <p:spPr>
          <a:xfrm>
            <a:off x="1727200" y="4965700"/>
            <a:ext cx="20929600" cy="6165850"/>
          </a:xfrm>
          <a:prstGeom prst="rect">
            <a:avLst/>
          </a:prstGeom>
        </p:spPr>
        <p:txBody>
          <a:bodyPr numCol="2" spcCol="1046480"/>
          <a:lstStyle>
            <a:lvl1pPr marL="4826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1pPr>
            <a:lvl2pPr marL="9652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2pPr>
            <a:lvl3pPr marL="14478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3pPr>
            <a:lvl4pPr marL="19304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4pPr>
            <a:lvl5pPr marL="24130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5pPr>
          </a:lstStyle>
          <a:p>
            <a:pPr/>
            <a:r>
              <a:t>Slide bullet text</a:t>
            </a:r>
          </a:p>
          <a:p>
            <a:pPr lvl="1"/>
            <a:r>
              <a:t/>
            </a:r>
          </a:p>
          <a:p>
            <a:pPr lvl="2"/>
            <a:r>
              <a:t/>
            </a:r>
          </a:p>
          <a:p>
            <a:pPr lvl="3"/>
            <a:r>
              <a:t/>
            </a:r>
          </a:p>
          <a:p>
            <a:pPr lvl="4"/>
            <a:r>
              <a:t/>
            </a:r>
          </a:p>
        </p:txBody>
      </p:sp>
      <p:sp>
        <p:nvSpPr>
          <p:cNvPr id="60"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67" name="Body Level One…"/>
          <p:cNvSpPr txBox="1"/>
          <p:nvPr>
            <p:ph type="body" sz="quarter" idx="1" hasCustomPrompt="1"/>
          </p:nvPr>
        </p:nvSpPr>
        <p:spPr>
          <a:xfrm>
            <a:off x="13665200" y="7635875"/>
            <a:ext cx="9271000" cy="4568825"/>
          </a:xfrm>
          <a:prstGeom prst="rect">
            <a:avLst/>
          </a:prstGeom>
        </p:spPr>
        <p:txBody>
          <a:bodyPr/>
          <a:lstStyle>
            <a:lvl1pPr marL="4826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1pPr>
            <a:lvl2pPr marL="9652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2pPr>
            <a:lvl3pPr marL="14478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3pPr>
            <a:lvl4pPr marL="19304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4pPr>
            <a:lvl5pPr marL="2413000" indent="-482600" algn="l" defTabSz="12700">
              <a:lnSpc>
                <a:spcPct val="80000"/>
              </a:lnSpc>
              <a:spcBef>
                <a:spcPts val="240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3600">
                <a:solidFill>
                  <a:srgbClr val="4A4A4A"/>
                </a:solidFill>
                <a:latin typeface="Avenir Next Medium"/>
                <a:ea typeface="Avenir Next Medium"/>
                <a:cs typeface="Avenir Next Medium"/>
                <a:sym typeface="Avenir Next Medium"/>
              </a:defRPr>
            </a:lvl5pPr>
          </a:lstStyle>
          <a:p>
            <a:pPr/>
            <a:r>
              <a:t>Slide bullet text</a:t>
            </a:r>
          </a:p>
          <a:p>
            <a:pPr lvl="1"/>
            <a:r>
              <a:t/>
            </a:r>
          </a:p>
          <a:p>
            <a:pPr lvl="2"/>
            <a:r>
              <a:t/>
            </a:r>
          </a:p>
          <a:p>
            <a:pPr lvl="3"/>
            <a:r>
              <a:t/>
            </a:r>
          </a:p>
          <a:p>
            <a:pPr lvl="4"/>
            <a:r>
              <a:t/>
            </a:r>
          </a:p>
        </p:txBody>
      </p:sp>
      <p:sp>
        <p:nvSpPr>
          <p:cNvPr id="68" name="139465515_1890x1620.jpeg"/>
          <p:cNvSpPr/>
          <p:nvPr>
            <p:ph type="pic" idx="21"/>
          </p:nvPr>
        </p:nvSpPr>
        <p:spPr>
          <a:xfrm>
            <a:off x="-3352800" y="0"/>
            <a:ext cx="16002000" cy="13716000"/>
          </a:xfrm>
          <a:prstGeom prst="rect">
            <a:avLst/>
          </a:prstGeom>
        </p:spPr>
        <p:txBody>
          <a:bodyPr lIns="91439" tIns="45719" rIns="91439" bIns="45719">
            <a:noAutofit/>
          </a:bodyPr>
          <a:lstStyle/>
          <a:p>
            <a:pPr/>
          </a:p>
        </p:txBody>
      </p:sp>
      <p:sp>
        <p:nvSpPr>
          <p:cNvPr id="69" name="Slide Title"/>
          <p:cNvSpPr txBox="1"/>
          <p:nvPr>
            <p:ph type="title" hasCustomPrompt="1"/>
          </p:nvPr>
        </p:nvSpPr>
        <p:spPr>
          <a:xfrm>
            <a:off x="13665200" y="4394200"/>
            <a:ext cx="9271000" cy="2540000"/>
          </a:xfrm>
          <a:prstGeom prst="rect">
            <a:avLst/>
          </a:prstGeom>
        </p:spPr>
        <p:txBody>
          <a:bodyPr anchor="t"/>
          <a:lstStyle>
            <a:lvl1pPr algn="l">
              <a:defRPr spc="-80" sz="8000"/>
            </a:lvl1pPr>
          </a:lstStyle>
          <a:p>
            <a:pPr/>
            <a:r>
              <a:t>Slide Title</a:t>
            </a:r>
          </a:p>
        </p:txBody>
      </p:sp>
      <p:sp>
        <p:nvSpPr>
          <p:cNvPr id="70" name="Author and Date"/>
          <p:cNvSpPr txBox="1"/>
          <p:nvPr>
            <p:ph type="body" sz="quarter" idx="22" hasCustomPrompt="1"/>
          </p:nvPr>
        </p:nvSpPr>
        <p:spPr>
          <a:xfrm>
            <a:off x="13665200" y="3740611"/>
            <a:ext cx="9271000" cy="482601"/>
          </a:xfrm>
          <a:prstGeom prst="rect">
            <a:avLst/>
          </a:prstGeom>
        </p:spPr>
        <p:txBody>
          <a:bodyPr anchor="ctr"/>
          <a:lstStyle>
            <a:lvl1pPr algn="l" defTabSz="685800">
              <a:lnSpc>
                <a:spcPct val="100000"/>
              </a:lnSpc>
              <a:defRPr b="1" cap="all" spc="0" sz="2000">
                <a:solidFill>
                  <a:srgbClr val="227AAF"/>
                </a:solidFill>
              </a:defRPr>
            </a:lvl1pPr>
          </a:lstStyle>
          <a:p>
            <a:pPr/>
            <a:r>
              <a:t>Author and Date</a:t>
            </a:r>
          </a:p>
        </p:txBody>
      </p:sp>
      <p:sp>
        <p:nvSpPr>
          <p:cNvPr id="71" name="Line"/>
          <p:cNvSpPr/>
          <p:nvPr/>
        </p:nvSpPr>
        <p:spPr>
          <a:xfrm>
            <a:off x="13665200" y="3721100"/>
            <a:ext cx="9283700"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72" name="Line"/>
          <p:cNvSpPr/>
          <p:nvPr/>
        </p:nvSpPr>
        <p:spPr>
          <a:xfrm>
            <a:off x="13665200" y="7010400"/>
            <a:ext cx="9283700"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73"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p:bg>
      <p:bgPr>
        <a:solidFill>
          <a:srgbClr val="227AAF"/>
        </a:solidFill>
      </p:bgPr>
    </p:bg>
    <p:spTree>
      <p:nvGrpSpPr>
        <p:cNvPr id="1" name=""/>
        <p:cNvGrpSpPr/>
        <p:nvPr/>
      </p:nvGrpSpPr>
      <p:grpSpPr>
        <a:xfrm>
          <a:off x="0" y="0"/>
          <a:ext cx="0" cy="0"/>
          <a:chOff x="0" y="0"/>
          <a:chExt cx="0" cy="0"/>
        </a:xfrm>
      </p:grpSpPr>
      <p:sp>
        <p:nvSpPr>
          <p:cNvPr id="80" name="Section Title"/>
          <p:cNvSpPr txBox="1"/>
          <p:nvPr>
            <p:ph type="title" hasCustomPrompt="1"/>
          </p:nvPr>
        </p:nvSpPr>
        <p:spPr>
          <a:xfrm>
            <a:off x="1727200" y="5410200"/>
            <a:ext cx="20929600" cy="2540000"/>
          </a:xfrm>
          <a:prstGeom prst="rect">
            <a:avLst/>
          </a:prstGeom>
        </p:spPr>
        <p:txBody>
          <a:bodyPr anchor="ctr"/>
          <a:lstStyle>
            <a:lvl1pPr algn="l">
              <a:defRPr>
                <a:solidFill>
                  <a:srgbClr val="FFFFFF"/>
                </a:solidFill>
              </a:defRPr>
            </a:lvl1pPr>
          </a:lstStyle>
          <a:p>
            <a:pPr/>
            <a:r>
              <a:t>Section Title</a:t>
            </a:r>
          </a:p>
        </p:txBody>
      </p:sp>
      <p:sp>
        <p:nvSpPr>
          <p:cNvPr id="81" name="Line"/>
          <p:cNvSpPr/>
          <p:nvPr/>
        </p:nvSpPr>
        <p:spPr>
          <a:xfrm>
            <a:off x="863600" y="12852400"/>
            <a:ext cx="22656801" cy="0"/>
          </a:xfrm>
          <a:prstGeom prst="line">
            <a:avLst/>
          </a:prstGeom>
          <a:ln w="127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82" name="Line"/>
          <p:cNvSpPr/>
          <p:nvPr/>
        </p:nvSpPr>
        <p:spPr>
          <a:xfrm>
            <a:off x="863600" y="889000"/>
            <a:ext cx="22656801" cy="0"/>
          </a:xfrm>
          <a:prstGeom prst="line">
            <a:avLst/>
          </a:prstGeom>
          <a:ln w="50800">
            <a:solidFill>
              <a:srgbClr val="EFEBD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83" name="Slide Number"/>
          <p:cNvSpPr txBox="1"/>
          <p:nvPr>
            <p:ph type="sldNum" sz="quarter" idx="2"/>
          </p:nvPr>
        </p:nvSpPr>
        <p:spPr>
          <a:xfrm>
            <a:off x="12001500" y="13030199"/>
            <a:ext cx="386335" cy="419101"/>
          </a:xfrm>
          <a:prstGeom prst="rect">
            <a:avLst/>
          </a:prstGeom>
        </p:spPr>
        <p:txBody>
          <a:bodyPr/>
          <a:lstStyle>
            <a:lvl1pPr>
              <a:defRPr>
                <a:solidFill>
                  <a:srgbClr val="F0EB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0" name="Slide Title"/>
          <p:cNvSpPr txBox="1"/>
          <p:nvPr>
            <p:ph type="title" hasCustomPrompt="1"/>
          </p:nvPr>
        </p:nvSpPr>
        <p:spPr>
          <a:xfrm>
            <a:off x="1727200" y="1739900"/>
            <a:ext cx="20929600" cy="3229571"/>
          </a:xfrm>
          <a:prstGeom prst="rect">
            <a:avLst/>
          </a:prstGeom>
        </p:spPr>
        <p:txBody>
          <a:bodyPr anchor="t"/>
          <a:lstStyle/>
          <a:p>
            <a:pPr/>
            <a:r>
              <a:t>Slide Title</a:t>
            </a:r>
          </a:p>
        </p:txBody>
      </p:sp>
      <p:sp>
        <p:nvSpPr>
          <p:cNvPr id="91" name="Author and Date"/>
          <p:cNvSpPr txBox="1"/>
          <p:nvPr>
            <p:ph type="body" sz="quarter" idx="21" hasCustomPrompt="1"/>
          </p:nvPr>
        </p:nvSpPr>
        <p:spPr>
          <a:xfrm>
            <a:off x="1727200" y="1003300"/>
            <a:ext cx="20929600" cy="482600"/>
          </a:xfrm>
          <a:prstGeom prst="rect">
            <a:avLst/>
          </a:prstGeom>
        </p:spPr>
        <p:txBody>
          <a:bodyPr anchor="ctr"/>
          <a:lstStyle>
            <a:lvl1pPr defTabSz="685800">
              <a:lnSpc>
                <a:spcPct val="100000"/>
              </a:lnSpc>
              <a:defRPr b="1" cap="all" spc="0" sz="2000">
                <a:solidFill>
                  <a:srgbClr val="227AAF"/>
                </a:solidFill>
              </a:defRPr>
            </a:lvl1pPr>
          </a:lstStyle>
          <a:p>
            <a:pPr/>
            <a:r>
              <a:t>Author and Date</a:t>
            </a:r>
          </a:p>
        </p:txBody>
      </p:sp>
      <p:sp>
        <p:nvSpPr>
          <p:cNvPr id="92"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99" name="Agenda Title"/>
          <p:cNvSpPr txBox="1"/>
          <p:nvPr>
            <p:ph type="title" hasCustomPrompt="1"/>
          </p:nvPr>
        </p:nvSpPr>
        <p:spPr>
          <a:xfrm>
            <a:off x="1727200" y="1739900"/>
            <a:ext cx="20929600" cy="3300115"/>
          </a:xfrm>
          <a:prstGeom prst="rect">
            <a:avLst/>
          </a:prstGeom>
        </p:spPr>
        <p:txBody>
          <a:bodyPr anchor="t"/>
          <a:lstStyle/>
          <a:p>
            <a:pPr/>
            <a:r>
              <a:t>Agenda Title</a:t>
            </a:r>
          </a:p>
        </p:txBody>
      </p:sp>
      <p:sp>
        <p:nvSpPr>
          <p:cNvPr id="100" name="Body Level One…"/>
          <p:cNvSpPr txBox="1"/>
          <p:nvPr>
            <p:ph type="body" sz="half" idx="1" hasCustomPrompt="1"/>
          </p:nvPr>
        </p:nvSpPr>
        <p:spPr>
          <a:xfrm>
            <a:off x="1727200" y="5043258"/>
            <a:ext cx="20929600" cy="6172201"/>
          </a:xfrm>
          <a:prstGeom prst="rect">
            <a:avLst/>
          </a:prstGeom>
        </p:spPr>
        <p:txBody>
          <a:bodyPr/>
          <a:lstStyle>
            <a:lvl1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1pPr>
            <a:lvl2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2pPr>
            <a:lvl3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3pPr>
            <a:lvl4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4pPr>
            <a:lvl5pPr algn="l" defTabSz="12700">
              <a:lnSpc>
                <a:spcPct val="100000"/>
              </a:lnSpc>
              <a:spcBef>
                <a:spcPts val="24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600">
                <a:solidFill>
                  <a:srgbClr val="4A4A4A"/>
                </a:solidFill>
                <a:latin typeface="Avenir Next Medium"/>
                <a:ea typeface="Avenir Next Medium"/>
                <a:cs typeface="Avenir Next Medium"/>
                <a:sym typeface="Avenir Next Medium"/>
              </a:defRPr>
            </a:lvl5pPr>
          </a:lstStyle>
          <a:p>
            <a:pPr/>
            <a:r>
              <a:t>Agenda Topics</a:t>
            </a:r>
          </a:p>
          <a:p>
            <a:pPr lvl="1"/>
            <a:r>
              <a:t/>
            </a:r>
          </a:p>
          <a:p>
            <a:pPr lvl="2"/>
            <a:r>
              <a:t/>
            </a:r>
          </a:p>
          <a:p>
            <a:pPr lvl="3"/>
            <a:r>
              <a:t/>
            </a:r>
          </a:p>
          <a:p>
            <a:pPr lvl="4"/>
            <a:r>
              <a:t/>
            </a:r>
          </a:p>
        </p:txBody>
      </p:sp>
      <p:sp>
        <p:nvSpPr>
          <p:cNvPr id="101" name="Slide Number"/>
          <p:cNvSpPr txBox="1"/>
          <p:nvPr>
            <p:ph type="sldNum" sz="quarter" idx="2"/>
          </p:nvPr>
        </p:nvSpPr>
        <p:spPr>
          <a:xfrm>
            <a:off x="12001500" y="13030199"/>
            <a:ext cx="386335" cy="4191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0EBE0"/>
        </a:solidFill>
      </p:bgPr>
    </p:bg>
    <p:spTree>
      <p:nvGrpSpPr>
        <p:cNvPr id="1" name=""/>
        <p:cNvGrpSpPr/>
        <p:nvPr/>
      </p:nvGrpSpPr>
      <p:grpSpPr>
        <a:xfrm>
          <a:off x="0" y="0"/>
          <a:ext cx="0" cy="0"/>
          <a:chOff x="0" y="0"/>
          <a:chExt cx="0" cy="0"/>
        </a:xfrm>
      </p:grpSpPr>
      <p:sp>
        <p:nvSpPr>
          <p:cNvPr id="2" name="Presentation Title"/>
          <p:cNvSpPr txBox="1"/>
          <p:nvPr>
            <p:ph type="title" hasCustomPrompt="1"/>
          </p:nvPr>
        </p:nvSpPr>
        <p:spPr>
          <a:xfrm>
            <a:off x="1727200" y="4428480"/>
            <a:ext cx="20929600" cy="27978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Presentation Title</a:t>
            </a:r>
          </a:p>
        </p:txBody>
      </p:sp>
      <p:sp>
        <p:nvSpPr>
          <p:cNvPr id="3" name="Line"/>
          <p:cNvSpPr/>
          <p:nvPr/>
        </p:nvSpPr>
        <p:spPr>
          <a:xfrm>
            <a:off x="863600" y="889000"/>
            <a:ext cx="22656801" cy="0"/>
          </a:xfrm>
          <a:prstGeom prst="line">
            <a:avLst/>
          </a:prstGeom>
          <a:ln w="508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4" name="Line"/>
          <p:cNvSpPr/>
          <p:nvPr/>
        </p:nvSpPr>
        <p:spPr>
          <a:xfrm>
            <a:off x="863600" y="12852400"/>
            <a:ext cx="22656801" cy="0"/>
          </a:xfrm>
          <a:prstGeom prst="line">
            <a:avLst/>
          </a:prstGeom>
          <a:ln w="12700">
            <a:solidFill>
              <a:srgbClr val="227AAF"/>
            </a:solidFill>
            <a:miter lim="400000"/>
          </a:ln>
        </p:spPr>
        <p:txBody>
          <a:bodyPr lIns="0" tIns="0" rIns="0" bIns="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5" name="Body Level One…"/>
          <p:cNvSpPr txBox="1"/>
          <p:nvPr>
            <p:ph type="body" idx="1" hasCustomPrompt="1"/>
          </p:nvPr>
        </p:nvSpPr>
        <p:spPr>
          <a:xfrm>
            <a:off x="1727200" y="7251700"/>
            <a:ext cx="20929600" cy="20382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Presentation Subtitle</a:t>
            </a:r>
          </a:p>
          <a:p>
            <a:pPr lvl="1"/>
            <a:r>
              <a:t/>
            </a:r>
          </a:p>
          <a:p>
            <a:pPr lvl="2"/>
            <a:r>
              <a:t/>
            </a:r>
          </a:p>
          <a:p>
            <a:pPr lvl="3"/>
            <a:r>
              <a:t/>
            </a:r>
          </a:p>
          <a:p>
            <a:pPr lvl="4"/>
            <a:r>
              <a:t/>
            </a:r>
          </a:p>
        </p:txBody>
      </p:sp>
      <p:sp>
        <p:nvSpPr>
          <p:cNvPr id="6" name="Slide Number"/>
          <p:cNvSpPr txBox="1"/>
          <p:nvPr>
            <p:ph type="sldNum" sz="quarter" idx="2"/>
          </p:nvPr>
        </p:nvSpPr>
        <p:spPr>
          <a:xfrm>
            <a:off x="11998832" y="13030199"/>
            <a:ext cx="386335" cy="419101"/>
          </a:xfrm>
          <a:prstGeom prst="rect">
            <a:avLst/>
          </a:prstGeom>
          <a:ln w="12700">
            <a:miter lim="400000"/>
          </a:ln>
        </p:spPr>
        <p:txBody>
          <a:bodyPr wrap="none" lIns="50800" tIns="50800" rIns="50800" bIns="50800" anchor="b">
            <a:spAutoFit/>
          </a:bodyPr>
          <a:lstStyle>
            <a:lvl1pPr defTabSz="821531">
              <a:spcBef>
                <a:spcPts val="0"/>
              </a:spcBef>
              <a:defRPr sz="1800">
                <a:solidFill>
                  <a:srgbClr val="227AA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1pPr>
      <a:lvl2pPr marL="0" marR="0" indent="4572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2pPr>
      <a:lvl3pPr marL="0" marR="0" indent="9144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3pPr>
      <a:lvl4pPr marL="0" marR="0" indent="13716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4pPr>
      <a:lvl5pPr marL="0" marR="0" indent="18288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5pPr>
      <a:lvl6pPr marL="0" marR="0" indent="22860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6pPr>
      <a:lvl7pPr marL="0" marR="0" indent="27432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7pPr>
      <a:lvl8pPr marL="0" marR="0" indent="32004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8pPr>
      <a:lvl9pPr marL="0" marR="0" indent="3657600" algn="ctr" defTabSz="584200" rtl="0" latinLnBrk="0">
        <a:lnSpc>
          <a:spcPct val="80000"/>
        </a:lnSpc>
        <a:spcBef>
          <a:spcPts val="0"/>
        </a:spcBef>
        <a:spcAft>
          <a:spcPts val="0"/>
        </a:spcAft>
        <a:buClrTx/>
        <a:buSzTx/>
        <a:buFontTx/>
        <a:buNone/>
        <a:tabLst/>
        <a:defRPr b="0" baseline="0" cap="none" i="0" spc="-86" strike="noStrike" sz="8600" u="none">
          <a:solidFill>
            <a:srgbClr val="4A4A4A"/>
          </a:solidFill>
          <a:uFillTx/>
          <a:latin typeface="+mn-lt"/>
          <a:ea typeface="+mn-ea"/>
          <a:cs typeface="+mn-cs"/>
          <a:sym typeface="Publico Headline Black"/>
        </a:defRPr>
      </a:lvl9pPr>
    </p:titleStyle>
    <p:bodyStyle>
      <a:lvl1pPr marL="0" marR="0" indent="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1pPr>
      <a:lvl2pPr marL="0" marR="0" indent="4572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2pPr>
      <a:lvl3pPr marL="0" marR="0" indent="9144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3pPr>
      <a:lvl4pPr marL="0" marR="0" indent="13716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4pPr>
      <a:lvl5pPr marL="0" marR="0" indent="18288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5pPr>
      <a:lvl6pPr marL="0" marR="0" indent="22860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6pPr>
      <a:lvl7pPr marL="0" marR="0" indent="27432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7pPr>
      <a:lvl8pPr marL="0" marR="0" indent="32004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8pPr>
      <a:lvl9pPr marL="0" marR="0" indent="3657600" algn="ctr" defTabSz="584200" rtl="0" latinLnBrk="0">
        <a:lnSpc>
          <a:spcPct val="90000"/>
        </a:lnSpc>
        <a:spcBef>
          <a:spcPts val="0"/>
        </a:spcBef>
        <a:spcAft>
          <a:spcPts val="0"/>
        </a:spcAft>
        <a:buClrTx/>
        <a:buSzTx/>
        <a:buFontTx/>
        <a:buNone/>
        <a:tabLst/>
        <a:defRPr b="0" baseline="0" cap="none" i="0" spc="-44" strike="noStrike" sz="4400" u="none">
          <a:solidFill>
            <a:srgbClr val="227AAE"/>
          </a:solidFill>
          <a:uFillTx/>
          <a:latin typeface="Publico Text Roman"/>
          <a:ea typeface="Publico Text Roman"/>
          <a:cs typeface="Publico Text Roman"/>
          <a:sym typeface="Publico Text Roman"/>
        </a:defRPr>
      </a:lvl9pPr>
    </p:bodyStyle>
    <p:otherStyle>
      <a:lvl1pPr marL="0" marR="0" indent="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1pPr>
      <a:lvl2pPr marL="0" marR="0" indent="4572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2pPr>
      <a:lvl3pPr marL="0" marR="0" indent="9144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3pPr>
      <a:lvl4pPr marL="0" marR="0" indent="13716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4pPr>
      <a:lvl5pPr marL="0" marR="0" indent="18288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5pPr>
      <a:lvl6pPr marL="0" marR="0" indent="22860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6pPr>
      <a:lvl7pPr marL="0" marR="0" indent="27432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7pPr>
      <a:lvl8pPr marL="0" marR="0" indent="32004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8pPr>
      <a:lvl9pPr marL="0" marR="0" indent="3657600" algn="ctr" defTabSz="821531"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Next Medium"/>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Is Addiction to Pornography Fornication?…"/>
          <p:cNvSpPr txBox="1"/>
          <p:nvPr>
            <p:ph type="title" idx="4294967295"/>
          </p:nvPr>
        </p:nvSpPr>
        <p:spPr>
          <a:xfrm>
            <a:off x="1968946" y="607516"/>
            <a:ext cx="20446108" cy="13108484"/>
          </a:xfrm>
          <a:prstGeom prst="rect">
            <a:avLst/>
          </a:prstGeom>
        </p:spPr>
        <p:txBody>
          <a:bodyPr anchor="t">
            <a:noAutofit/>
          </a:bodyPr>
          <a:lstStyle/>
          <a:p>
            <a:pPr>
              <a:defRPr spc="-120" sz="12000">
                <a:solidFill>
                  <a:srgbClr val="0433FF"/>
                </a:solidFill>
                <a:effectLst>
                  <a:outerShdw sx="100000" sy="100000" kx="0" ky="0" algn="b" rotWithShape="0" blurRad="25400" dist="38100" dir="2700000">
                    <a:srgbClr val="000000">
                      <a:alpha val="75000"/>
                    </a:srgbClr>
                  </a:outerShdw>
                </a:effectLst>
                <a:latin typeface="Arial Black"/>
                <a:ea typeface="Arial Black"/>
                <a:cs typeface="Arial Black"/>
                <a:sym typeface="Arial Black"/>
              </a:defRPr>
            </a:pPr>
            <a:r>
              <a:t>Is Addiction to Pornography Fornication?</a:t>
            </a:r>
          </a:p>
          <a:p>
            <a:pPr>
              <a:defRPr b="1" spc="-84" sz="8400">
                <a:effectLst>
                  <a:outerShdw sx="100000" sy="100000" kx="0" ky="0" algn="b" rotWithShape="0" blurRad="25400" dist="38100" dir="2700000">
                    <a:srgbClr val="000000">
                      <a:alpha val="75000"/>
                    </a:srgbClr>
                  </a:outerShdw>
                </a:effectLst>
                <a:latin typeface="Gill Sans"/>
                <a:ea typeface="Gill Sans"/>
                <a:cs typeface="Gill Sans"/>
                <a:sym typeface="Gill Sans"/>
              </a:defRPr>
            </a:pPr>
          </a:p>
          <a:p>
            <a:pPr>
              <a:defRPr b="1" spc="-84" sz="8400">
                <a:effectLst>
                  <a:outerShdw sx="100000" sy="100000" kx="0" ky="0" algn="b" rotWithShape="0" blurRad="25400" dist="38100" dir="2700000">
                    <a:srgbClr val="000000">
                      <a:alpha val="75000"/>
                    </a:srgbClr>
                  </a:outerShdw>
                </a:effectLst>
                <a:latin typeface="Gill Sans"/>
                <a:ea typeface="Gill Sans"/>
                <a:cs typeface="Gill Sans"/>
                <a:sym typeface="Gill Sans"/>
              </a:defRPr>
            </a:pPr>
          </a:p>
          <a:p>
            <a:pPr>
              <a:defRPr spc="-64" sz="6400">
                <a:solidFill>
                  <a:srgbClr val="941100"/>
                </a:solidFill>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October 3, 2023</a:t>
            </a:r>
          </a:p>
          <a:p>
            <a:pPr>
              <a:defRPr spc="-84" sz="84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a:defRPr spc="-84" sz="84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a:defRPr spc="-48"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ECIC - 2023</a:t>
            </a:r>
          </a:p>
          <a:p>
            <a:pPr>
              <a:defRPr spc="-48"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p>
          <a:p>
            <a:pPr>
              <a:defRPr spc="-48" sz="4800">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pPr>
            <a:r>
              <a:t>Speaker: Allen Dvorak</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what do you recommend the wife do if the husband is not willing to make the needed changes? He's abusive to the wife and children? What does she do? What do the kids do? They see this as being ok as you or whomever did nothing to help them. Therefore gue"/>
          <p:cNvSpPr txBox="1"/>
          <p:nvPr>
            <p:ph type="title" idx="4294967295"/>
          </p:nvPr>
        </p:nvSpPr>
        <p:spPr>
          <a:xfrm>
            <a:off x="2081444" y="3681677"/>
            <a:ext cx="20221112" cy="9577454"/>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what do you recommend the wife do if the husband is not willing to make the needed changes? He's abusive to the wife and children? What does she do? What do the kids do? They see this as being ok </a:t>
            </a:r>
            <a:r>
              <a:rPr>
                <a:solidFill>
                  <a:srgbClr val="FF2600"/>
                </a:solidFill>
              </a:rPr>
              <a:t>as you or whomever did nothing to help them</a:t>
            </a:r>
            <a:r>
              <a:t>. Therefore guess what they do when they are married? </a:t>
            </a:r>
          </a:p>
        </p:txBody>
      </p:sp>
      <p:sp>
        <p:nvSpPr>
          <p:cNvPr id="220"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19"/>
                                        </p:tgtEl>
                                        <p:attrNameLst>
                                          <p:attrName>style.visibility</p:attrName>
                                        </p:attrNameLst>
                                      </p:cBhvr>
                                      <p:to>
                                        <p:strVal val="visible"/>
                                      </p:to>
                                    </p:set>
                                    <p:anim calcmode="lin" valueType="num">
                                      <p:cBhvr>
                                        <p:cTn id="7" dur="1000" fill="hold"/>
                                        <p:tgtEl>
                                          <p:spTgt spid="219"/>
                                        </p:tgtEl>
                                        <p:attrNameLst>
                                          <p:attrName>ppt_w</p:attrName>
                                        </p:attrNameLst>
                                      </p:cBhvr>
                                      <p:tavLst>
                                        <p:tav tm="0">
                                          <p:val>
                                            <p:fltVal val="0"/>
                                          </p:val>
                                        </p:tav>
                                        <p:tav tm="100000">
                                          <p:val>
                                            <p:strVal val="#ppt_w"/>
                                          </p:val>
                                        </p:tav>
                                      </p:tavLst>
                                    </p:anim>
                                    <p:anim calcmode="lin" valueType="num">
                                      <p:cBhvr>
                                        <p:cTn id="8" dur="1000" fill="hold"/>
                                        <p:tgtEl>
                                          <p:spTgt spid="2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9"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God gave the only exception for divorce in Matthew 19:9. That said, there are many other ways to help this woman and children besides advising her to unscripturally divorce her husband. How about a husband who commits murder? How about a husband addicted"/>
          <p:cNvSpPr txBox="1"/>
          <p:nvPr>
            <p:ph type="title" idx="4294967295"/>
          </p:nvPr>
        </p:nvSpPr>
        <p:spPr>
          <a:xfrm>
            <a:off x="2081444" y="3715543"/>
            <a:ext cx="20221112" cy="6767646"/>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God gave the only exception for divorce in Matthew 19:9. That said, </a:t>
            </a:r>
            <a:r>
              <a:rPr>
                <a:solidFill>
                  <a:srgbClr val="FF2600"/>
                </a:solidFill>
              </a:rPr>
              <a:t>there are many other ways to help this woman and children besides advising her to unscripturally divorce her husband</a:t>
            </a:r>
            <a:r>
              <a:t>. How about a husband who commits murder? How about a husband addicted to drugs? See the problem?</a:t>
            </a:r>
          </a:p>
        </p:txBody>
      </p:sp>
      <p:sp>
        <p:nvSpPr>
          <p:cNvPr id="223"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22"/>
                                        </p:tgtEl>
                                        <p:attrNameLst>
                                          <p:attrName>style.visibility</p:attrName>
                                        </p:attrNameLst>
                                      </p:cBhvr>
                                      <p:to>
                                        <p:strVal val="visible"/>
                                      </p:to>
                                    </p:set>
                                    <p:anim calcmode="lin" valueType="num">
                                      <p:cBhvr>
                                        <p:cTn id="7" dur="1000" fill="hold"/>
                                        <p:tgtEl>
                                          <p:spTgt spid="222"/>
                                        </p:tgtEl>
                                        <p:attrNameLst>
                                          <p:attrName>ppt_w</p:attrName>
                                        </p:attrNameLst>
                                      </p:cBhvr>
                                      <p:tavLst>
                                        <p:tav tm="0">
                                          <p:val>
                                            <p:fltVal val="0"/>
                                          </p:val>
                                        </p:tav>
                                        <p:tav tm="100000">
                                          <p:val>
                                            <p:strVal val="#ppt_w"/>
                                          </p:val>
                                        </p:tav>
                                      </p:tavLst>
                                    </p:anim>
                                    <p:anim calcmode="lin" valueType="num">
                                      <p:cBhvr>
                                        <p:cTn id="8" dur="1000" fill="hold"/>
                                        <p:tgtEl>
                                          <p:spTgt spid="2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Facebook Thread"/>
          <p:cNvSpPr txBox="1"/>
          <p:nvPr>
            <p:ph type="title" idx="4294967295"/>
          </p:nvPr>
        </p:nvSpPr>
        <p:spPr>
          <a:xfrm>
            <a:off x="-1" y="2878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009193"/>
                </a:solidFill>
                <a:latin typeface="Arial Black"/>
                <a:ea typeface="Arial Black"/>
                <a:cs typeface="Arial Black"/>
                <a:sym typeface="Arial Black"/>
              </a:defRPr>
            </a:lvl1pPr>
          </a:lstStyle>
          <a:p>
            <a:pPr/>
            <a:r>
              <a:t>Facebook Thread</a:t>
            </a:r>
          </a:p>
        </p:txBody>
      </p:sp>
      <p:sp>
        <p:nvSpPr>
          <p:cNvPr id="226" name="Observations"/>
          <p:cNvSpPr txBox="1"/>
          <p:nvPr/>
        </p:nvSpPr>
        <p:spPr>
          <a:xfrm>
            <a:off x="330200" y="2878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Observations</a:t>
            </a:r>
          </a:p>
        </p:txBody>
      </p:sp>
      <p:sp>
        <p:nvSpPr>
          <p:cNvPr id="227" name="There was a great deal of emotional pleading"/>
          <p:cNvSpPr txBox="1"/>
          <p:nvPr/>
        </p:nvSpPr>
        <p:spPr>
          <a:xfrm>
            <a:off x="1635455" y="2120722"/>
            <a:ext cx="22748545" cy="1068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There was a great deal of emotional pleading </a:t>
            </a:r>
          </a:p>
        </p:txBody>
      </p:sp>
      <p:sp>
        <p:nvSpPr>
          <p:cNvPr id="228" name="Commission of the fallacy of the excluded middle"/>
          <p:cNvSpPr txBox="1"/>
          <p:nvPr/>
        </p:nvSpPr>
        <p:spPr>
          <a:xfrm>
            <a:off x="1635455" y="3189150"/>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Commission of the fallacy of the excluded middle</a:t>
            </a:r>
          </a:p>
        </p:txBody>
      </p:sp>
      <p:sp>
        <p:nvSpPr>
          <p:cNvPr id="229" name="The desire to properly define porneia was interpreted as manifesting:"/>
          <p:cNvSpPr txBox="1"/>
          <p:nvPr/>
        </p:nvSpPr>
        <p:spPr>
          <a:xfrm>
            <a:off x="1635455" y="4377880"/>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pPr>
            <a:r>
              <a:t>The desire to properly define </a:t>
            </a:r>
            <a:r>
              <a:rPr i="1"/>
              <a:t>porneia </a:t>
            </a:r>
            <a:r>
              <a:t>was interpreted as manifesting:</a:t>
            </a:r>
          </a:p>
        </p:txBody>
      </p:sp>
      <p:sp>
        <p:nvSpPr>
          <p:cNvPr id="230" name="A lack of concern for the emotional distress suffered by the spouses of pornography users"/>
          <p:cNvSpPr txBox="1"/>
          <p:nvPr/>
        </p:nvSpPr>
        <p:spPr>
          <a:xfrm>
            <a:off x="3159455" y="5566609"/>
            <a:ext cx="21039304" cy="18241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A lack of concern for the emotional distress suffered by the spouses of pornography users</a:t>
            </a:r>
          </a:p>
        </p:txBody>
      </p:sp>
      <p:sp>
        <p:nvSpPr>
          <p:cNvPr id="231" name="The desire to excuse pornography users"/>
          <p:cNvSpPr txBox="1"/>
          <p:nvPr/>
        </p:nvSpPr>
        <p:spPr>
          <a:xfrm>
            <a:off x="3159455" y="7390787"/>
            <a:ext cx="21039304"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The desire to excuse pornography users</a:t>
            </a:r>
          </a:p>
        </p:txBody>
      </p:sp>
      <p:sp>
        <p:nvSpPr>
          <p:cNvPr id="232" name="The desire to protect users of pornography from the consequences of their sin"/>
          <p:cNvSpPr txBox="1"/>
          <p:nvPr/>
        </p:nvSpPr>
        <p:spPr>
          <a:xfrm>
            <a:off x="3159455" y="8459216"/>
            <a:ext cx="21224545" cy="18241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The desire to protect users of pornography from the consequences of their sin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229">
                                            <p:bg/>
                                          </p:spTgt>
                                        </p:tgtEl>
                                        <p:attrNameLst>
                                          <p:attrName>style.visibility</p:attrName>
                                        </p:attrNameLst>
                                      </p:cBhvr>
                                      <p:to>
                                        <p:strVal val="visible"/>
                                      </p:to>
                                    </p:set>
                                    <p:animEffect filter="wipe(left)" transition="in">
                                      <p:cBhvr>
                                        <p:cTn id="7" dur="1250"/>
                                        <p:tgtEl>
                                          <p:spTgt spid="229">
                                            <p:bg/>
                                          </p:spTgt>
                                        </p:tgtEl>
                                      </p:cBhvr>
                                    </p:animEffect>
                                  </p:childTnLst>
                                </p:cTn>
                              </p:par>
                              <p:par>
                                <p:cTn id="8" presetClass="entr" nodeType="withEffect" presetSubtype="8" presetID="22" grpId="1" fill="hold">
                                  <p:stCondLst>
                                    <p:cond delay="0"/>
                                  </p:stCondLst>
                                  <p:iterate type="el" backwards="0">
                                    <p:tmAbs val="0"/>
                                  </p:iterate>
                                  <p:childTnLst>
                                    <p:set>
                                      <p:cBhvr>
                                        <p:cTn id="9" fill="hold"/>
                                        <p:tgtEl>
                                          <p:spTgt spid="229">
                                            <p:txEl>
                                              <p:pRg st="0" end="0"/>
                                            </p:txEl>
                                          </p:spTgt>
                                        </p:tgtEl>
                                        <p:attrNameLst>
                                          <p:attrName>style.visibility</p:attrName>
                                        </p:attrNameLst>
                                      </p:cBhvr>
                                      <p:to>
                                        <p:strVal val="visible"/>
                                      </p:to>
                                    </p:set>
                                    <p:animEffect filter="wipe(left)" transition="in">
                                      <p:cBhvr>
                                        <p:cTn id="10" dur="1250"/>
                                        <p:tgtEl>
                                          <p:spTgt spid="229">
                                            <p:txEl>
                                              <p:pRg st="0" end="0"/>
                                            </p:txEl>
                                          </p:spTgt>
                                        </p:tgtEl>
                                      </p:cBhvr>
                                    </p:animEffect>
                                  </p:childTnLst>
                                </p:cTn>
                              </p:par>
                            </p:childTnLst>
                          </p:cTn>
                        </p:par>
                        <p:par>
                          <p:cTn id="11" fill="hold">
                            <p:stCondLst>
                              <p:cond delay="1250"/>
                            </p:stCondLst>
                            <p:childTnLst>
                              <p:par>
                                <p:cTn id="12" presetClass="entr" nodeType="afterEffect" presetSubtype="8" presetID="22" grpId="2" fill="hold">
                                  <p:stCondLst>
                                    <p:cond delay="400"/>
                                  </p:stCondLst>
                                  <p:iterate type="el" backwards="0">
                                    <p:tmAbs val="0"/>
                                  </p:iterate>
                                  <p:childTnLst>
                                    <p:set>
                                      <p:cBhvr>
                                        <p:cTn id="13" fill="hold"/>
                                        <p:tgtEl>
                                          <p:spTgt spid="230">
                                            <p:bg/>
                                          </p:spTgt>
                                        </p:tgtEl>
                                        <p:attrNameLst>
                                          <p:attrName>style.visibility</p:attrName>
                                        </p:attrNameLst>
                                      </p:cBhvr>
                                      <p:to>
                                        <p:strVal val="visible"/>
                                      </p:to>
                                    </p:set>
                                    <p:animEffect filter="wipe(left)" transition="in">
                                      <p:cBhvr>
                                        <p:cTn id="14" dur="1250"/>
                                        <p:tgtEl>
                                          <p:spTgt spid="230">
                                            <p:bg/>
                                          </p:spTgt>
                                        </p:tgtEl>
                                      </p:cBhvr>
                                    </p:animEffect>
                                  </p:childTnLst>
                                </p:cTn>
                              </p:par>
                              <p:par>
                                <p:cTn id="15" presetClass="entr" nodeType="withEffect" presetSubtype="8" presetID="22" grpId="2" fill="hold">
                                  <p:stCondLst>
                                    <p:cond delay="400"/>
                                  </p:stCondLst>
                                  <p:iterate type="el" backwards="0">
                                    <p:tmAbs val="0"/>
                                  </p:iterate>
                                  <p:childTnLst>
                                    <p:set>
                                      <p:cBhvr>
                                        <p:cTn id="16" fill="hold"/>
                                        <p:tgtEl>
                                          <p:spTgt spid="230">
                                            <p:txEl>
                                              <p:pRg st="0" end="0"/>
                                            </p:txEl>
                                          </p:spTgt>
                                        </p:tgtEl>
                                        <p:attrNameLst>
                                          <p:attrName>style.visibility</p:attrName>
                                        </p:attrNameLst>
                                      </p:cBhvr>
                                      <p:to>
                                        <p:strVal val="visible"/>
                                      </p:to>
                                    </p:set>
                                    <p:animEffect filter="wipe(left)" transition="in">
                                      <p:cBhvr>
                                        <p:cTn id="17" dur="1250"/>
                                        <p:tgtEl>
                                          <p:spTgt spid="230">
                                            <p:txEl>
                                              <p:pRg st="0" end="0"/>
                                            </p:txEl>
                                          </p:spTgt>
                                        </p:tgtEl>
                                      </p:cBhvr>
                                    </p:animEffect>
                                  </p:childTnLst>
                                </p:cTn>
                              </p:par>
                            </p:childTnLst>
                          </p:cTn>
                        </p:par>
                        <p:par>
                          <p:cTn id="18" fill="hold">
                            <p:stCondLst>
                              <p:cond delay="2900"/>
                            </p:stCondLst>
                            <p:childTnLst>
                              <p:par>
                                <p:cTn id="19" presetClass="entr" nodeType="afterEffect" presetSubtype="8" presetID="22" grpId="3" fill="hold">
                                  <p:stCondLst>
                                    <p:cond delay="400"/>
                                  </p:stCondLst>
                                  <p:iterate type="el" backwards="0">
                                    <p:tmAbs val="0"/>
                                  </p:iterate>
                                  <p:childTnLst>
                                    <p:set>
                                      <p:cBhvr>
                                        <p:cTn id="20" fill="hold"/>
                                        <p:tgtEl>
                                          <p:spTgt spid="231">
                                            <p:bg/>
                                          </p:spTgt>
                                        </p:tgtEl>
                                        <p:attrNameLst>
                                          <p:attrName>style.visibility</p:attrName>
                                        </p:attrNameLst>
                                      </p:cBhvr>
                                      <p:to>
                                        <p:strVal val="visible"/>
                                      </p:to>
                                    </p:set>
                                    <p:animEffect filter="wipe(left)" transition="in">
                                      <p:cBhvr>
                                        <p:cTn id="21" dur="1250"/>
                                        <p:tgtEl>
                                          <p:spTgt spid="231">
                                            <p:bg/>
                                          </p:spTgt>
                                        </p:tgtEl>
                                      </p:cBhvr>
                                    </p:animEffect>
                                  </p:childTnLst>
                                </p:cTn>
                              </p:par>
                              <p:par>
                                <p:cTn id="22" presetClass="entr" nodeType="withEffect" presetSubtype="8" presetID="22" grpId="3" fill="hold">
                                  <p:stCondLst>
                                    <p:cond delay="400"/>
                                  </p:stCondLst>
                                  <p:iterate type="el" backwards="0">
                                    <p:tmAbs val="0"/>
                                  </p:iterate>
                                  <p:childTnLst>
                                    <p:set>
                                      <p:cBhvr>
                                        <p:cTn id="23" fill="hold"/>
                                        <p:tgtEl>
                                          <p:spTgt spid="231">
                                            <p:txEl>
                                              <p:pRg st="0" end="0"/>
                                            </p:txEl>
                                          </p:spTgt>
                                        </p:tgtEl>
                                        <p:attrNameLst>
                                          <p:attrName>style.visibility</p:attrName>
                                        </p:attrNameLst>
                                      </p:cBhvr>
                                      <p:to>
                                        <p:strVal val="visible"/>
                                      </p:to>
                                    </p:set>
                                    <p:animEffect filter="wipe(left)" transition="in">
                                      <p:cBhvr>
                                        <p:cTn id="24" dur="1250"/>
                                        <p:tgtEl>
                                          <p:spTgt spid="231">
                                            <p:txEl>
                                              <p:pRg st="0" end="0"/>
                                            </p:txEl>
                                          </p:spTgt>
                                        </p:tgtEl>
                                      </p:cBhvr>
                                    </p:animEffect>
                                  </p:childTnLst>
                                </p:cTn>
                              </p:par>
                            </p:childTnLst>
                          </p:cTn>
                        </p:par>
                        <p:par>
                          <p:cTn id="25" fill="hold">
                            <p:stCondLst>
                              <p:cond delay="4550"/>
                            </p:stCondLst>
                            <p:childTnLst>
                              <p:par>
                                <p:cTn id="26" presetClass="entr" nodeType="afterEffect" presetSubtype="8" presetID="22" grpId="4" fill="hold">
                                  <p:stCondLst>
                                    <p:cond delay="400"/>
                                  </p:stCondLst>
                                  <p:iterate type="el" backwards="0">
                                    <p:tmAbs val="0"/>
                                  </p:iterate>
                                  <p:childTnLst>
                                    <p:set>
                                      <p:cBhvr>
                                        <p:cTn id="27" fill="hold"/>
                                        <p:tgtEl>
                                          <p:spTgt spid="232">
                                            <p:bg/>
                                          </p:spTgt>
                                        </p:tgtEl>
                                        <p:attrNameLst>
                                          <p:attrName>style.visibility</p:attrName>
                                        </p:attrNameLst>
                                      </p:cBhvr>
                                      <p:to>
                                        <p:strVal val="visible"/>
                                      </p:to>
                                    </p:set>
                                    <p:animEffect filter="wipe(left)" transition="in">
                                      <p:cBhvr>
                                        <p:cTn id="28" dur="1250"/>
                                        <p:tgtEl>
                                          <p:spTgt spid="232">
                                            <p:bg/>
                                          </p:spTgt>
                                        </p:tgtEl>
                                      </p:cBhvr>
                                    </p:animEffect>
                                  </p:childTnLst>
                                </p:cTn>
                              </p:par>
                              <p:par>
                                <p:cTn id="29" presetClass="entr" nodeType="withEffect" presetSubtype="8" presetID="22" grpId="4" fill="hold">
                                  <p:stCondLst>
                                    <p:cond delay="400"/>
                                  </p:stCondLst>
                                  <p:iterate type="el" backwards="0">
                                    <p:tmAbs val="0"/>
                                  </p:iterate>
                                  <p:childTnLst>
                                    <p:set>
                                      <p:cBhvr>
                                        <p:cTn id="30" fill="hold"/>
                                        <p:tgtEl>
                                          <p:spTgt spid="232">
                                            <p:txEl>
                                              <p:pRg st="0" end="0"/>
                                            </p:txEl>
                                          </p:spTgt>
                                        </p:tgtEl>
                                        <p:attrNameLst>
                                          <p:attrName>style.visibility</p:attrName>
                                        </p:attrNameLst>
                                      </p:cBhvr>
                                      <p:to>
                                        <p:strVal val="visible"/>
                                      </p:to>
                                    </p:set>
                                    <p:animEffect filter="wipe(left)" transition="in">
                                      <p:cBhvr>
                                        <p:cTn id="31" dur="1250"/>
                                        <p:tgtEl>
                                          <p:spTgt spid="232">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2" grpId="4"/>
      <p:bldP build="p" bldLvl="5" animBg="1" rev="0" advAuto="0" spid="231" grpId="3"/>
      <p:bldP build="p" bldLvl="5" animBg="1" rev="0" advAuto="0" spid="230" grpId="2"/>
      <p:bldP build="p" bldLvl="5" animBg="1" rev="0" advAuto="0" spid="229"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In an environment where we allow blaming and shaming the spouse to deflect from the one actually engaged in this sin and where we refuse to hold accountable or require fruit of repentance or where we hide from the truth of the damage and it’s existence a"/>
          <p:cNvSpPr txBox="1"/>
          <p:nvPr>
            <p:ph type="title" idx="4294967295"/>
          </p:nvPr>
        </p:nvSpPr>
        <p:spPr>
          <a:xfrm>
            <a:off x="2081444" y="3681677"/>
            <a:ext cx="20221112" cy="6032501"/>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In an environment where we </a:t>
            </a:r>
            <a:r>
              <a:rPr>
                <a:solidFill>
                  <a:srgbClr val="FF2600"/>
                </a:solidFill>
              </a:rPr>
              <a:t>allow blaming and shaming the spouse to deflect from the one actually engaged in this sin </a:t>
            </a:r>
            <a:r>
              <a:t>and where </a:t>
            </a:r>
            <a:r>
              <a:rPr>
                <a:solidFill>
                  <a:srgbClr val="FF2600"/>
                </a:solidFill>
              </a:rPr>
              <a:t>we refuse to hold accountable or require fruit of repentance or where we hide from the truth of the damage and it’s existence among us</a:t>
            </a:r>
            <a:r>
              <a:t>, this evil will continue to run rampant and destroy!</a:t>
            </a:r>
          </a:p>
        </p:txBody>
      </p:sp>
      <p:sp>
        <p:nvSpPr>
          <p:cNvPr id="235"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34"/>
                                        </p:tgtEl>
                                        <p:attrNameLst>
                                          <p:attrName>style.visibility</p:attrName>
                                        </p:attrNameLst>
                                      </p:cBhvr>
                                      <p:to>
                                        <p:strVal val="visible"/>
                                      </p:to>
                                    </p:set>
                                    <p:anim calcmode="lin" valueType="num">
                                      <p:cBhvr>
                                        <p:cTn id="7" dur="1000" fill="hold"/>
                                        <p:tgtEl>
                                          <p:spTgt spid="234"/>
                                        </p:tgtEl>
                                        <p:attrNameLst>
                                          <p:attrName>ppt_w</p:attrName>
                                        </p:attrNameLst>
                                      </p:cBhvr>
                                      <p:tavLst>
                                        <p:tav tm="0">
                                          <p:val>
                                            <p:fltVal val="0"/>
                                          </p:val>
                                        </p:tav>
                                        <p:tav tm="100000">
                                          <p:val>
                                            <p:strVal val="#ppt_w"/>
                                          </p:val>
                                        </p:tav>
                                      </p:tavLst>
                                    </p:anim>
                                    <p:anim calcmode="lin" valueType="num">
                                      <p:cBhvr>
                                        <p:cTn id="8" dur="1000" fill="hold"/>
                                        <p:tgtEl>
                                          <p:spTgt spid="2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4"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Let’s stop blaming spouses who are being destroyed by this sin and pretending to protect the sanctity of marriage and the purity image of our local congregations by sweeping the actual root sin under the pew and pretending it’s not that big of a problem "/>
          <p:cNvSpPr txBox="1"/>
          <p:nvPr>
            <p:ph type="title" idx="4294967295"/>
          </p:nvPr>
        </p:nvSpPr>
        <p:spPr>
          <a:xfrm>
            <a:off x="2081444" y="1920610"/>
            <a:ext cx="20221112" cy="11614349"/>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Let’s stop blaming spouses who are being destroyed by this sin and pretending to protect the sanctity of marriage and the purity image of our local congregations by sweeping the actual root sin under the pew and pretending it’s not that big of a problem (after all it’s not adultery, right?) so as long as we oppose divorce for this sin we’re good to go! Satan is really enjoying the deception we invite him in among us to cover our eyes with to the real sin! As long as he gets to keep diverting us to the whether it’s a cause for divorce argument, he wins because those engaged get to continue returning to the vomit of pornography. </a:t>
            </a:r>
          </a:p>
        </p:txBody>
      </p:sp>
      <p:sp>
        <p:nvSpPr>
          <p:cNvPr id="238"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37"/>
                                        </p:tgtEl>
                                        <p:attrNameLst>
                                          <p:attrName>style.visibility</p:attrName>
                                        </p:attrNameLst>
                                      </p:cBhvr>
                                      <p:to>
                                        <p:strVal val="visible"/>
                                      </p:to>
                                    </p:set>
                                    <p:anim calcmode="lin" valueType="num">
                                      <p:cBhvr>
                                        <p:cTn id="7" dur="1000" fill="hold"/>
                                        <p:tgtEl>
                                          <p:spTgt spid="237"/>
                                        </p:tgtEl>
                                        <p:attrNameLst>
                                          <p:attrName>ppt_w</p:attrName>
                                        </p:attrNameLst>
                                      </p:cBhvr>
                                      <p:tavLst>
                                        <p:tav tm="0">
                                          <p:val>
                                            <p:fltVal val="0"/>
                                          </p:val>
                                        </p:tav>
                                        <p:tav tm="100000">
                                          <p:val>
                                            <p:strVal val="#ppt_w"/>
                                          </p:val>
                                        </p:tav>
                                      </p:tavLst>
                                    </p:anim>
                                    <p:anim calcmode="lin" valueType="num">
                                      <p:cBhvr>
                                        <p:cTn id="8" dur="1000" fill="hold"/>
                                        <p:tgtEl>
                                          <p:spTgt spid="2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7"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he difference is that I will not dismiss my sisters and brothers in Christ who are suffering at the suggestions of some who are blind to the reality of evil and wickedness."/>
          <p:cNvSpPr txBox="1"/>
          <p:nvPr>
            <p:ph type="title" idx="4294967295"/>
          </p:nvPr>
        </p:nvSpPr>
        <p:spPr>
          <a:xfrm>
            <a:off x="2081444" y="3681677"/>
            <a:ext cx="20221112" cy="6032501"/>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The difference is that I will not dismiss my sisters and brothers in Christ who are suffering at the suggestions of some who are blind to the reality of evil and wickedness.</a:t>
            </a:r>
          </a:p>
        </p:txBody>
      </p:sp>
      <p:sp>
        <p:nvSpPr>
          <p:cNvPr id="241"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40"/>
                                        </p:tgtEl>
                                        <p:attrNameLst>
                                          <p:attrName>style.visibility</p:attrName>
                                        </p:attrNameLst>
                                      </p:cBhvr>
                                      <p:to>
                                        <p:strVal val="visible"/>
                                      </p:to>
                                    </p:set>
                                    <p:anim calcmode="lin" valueType="num">
                                      <p:cBhvr>
                                        <p:cTn id="7" dur="1000" fill="hold"/>
                                        <p:tgtEl>
                                          <p:spTgt spid="240"/>
                                        </p:tgtEl>
                                        <p:attrNameLst>
                                          <p:attrName>ppt_w</p:attrName>
                                        </p:attrNameLst>
                                      </p:cBhvr>
                                      <p:tavLst>
                                        <p:tav tm="0">
                                          <p:val>
                                            <p:fltVal val="0"/>
                                          </p:val>
                                        </p:tav>
                                        <p:tav tm="100000">
                                          <p:val>
                                            <p:strVal val="#ppt_w"/>
                                          </p:val>
                                        </p:tav>
                                      </p:tavLst>
                                    </p:anim>
                                    <p:anim calcmode="lin" valueType="num">
                                      <p:cBhvr>
                                        <p:cTn id="8" dur="1000" fill="hold"/>
                                        <p:tgtEl>
                                          <p:spTgt spid="2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0"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So often when someone like myself or Brother            oppose divorce on the grounds of virtual sex or we narrow the definition of fornication way down, we are accused of not caring about the sin.…"/>
          <p:cNvSpPr txBox="1"/>
          <p:nvPr>
            <p:ph type="title" idx="4294967295"/>
          </p:nvPr>
        </p:nvSpPr>
        <p:spPr>
          <a:xfrm>
            <a:off x="814156" y="1057473"/>
            <a:ext cx="23170291" cy="12658528"/>
          </a:xfrm>
          <a:prstGeom prst="rect">
            <a:avLst/>
          </a:prstGeom>
        </p:spPr>
        <p:txBody>
          <a:bodyPr anchor="t">
            <a:noAutofit/>
          </a:bodyPr>
          <a:lstStyle/>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So often when someone like myself or Brother </a:t>
            </a:r>
            <a:r>
              <a:rPr u="sng"/>
              <a:t>          </a:t>
            </a:r>
            <a:r>
              <a:t> oppose divorce on the grounds of virtual sex or we narrow the definition of fornication way down, we are accused of not caring about the sin.</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 </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We are told we are “refusing” to identify the reality of what we are facing, that we are enabling the perpetuation of this sin.</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That’s ridiculous. I do not believe if a man murders or robs a bank his wife can divorce him, does this mean I am condoning those sins?</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 </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We can walk and chew bubble gum; we can condemn the sin, but disagree with the reaction and counsel to that sin.</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 </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So, I reject any notion that I am an enabler of this sin or take it lightly and am the reason marriages suffer.</a:t>
            </a: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p>
          <a:p>
            <a:pPr>
              <a:lnSpc>
                <a:spcPct val="100000"/>
              </a:lnSpc>
              <a:defRPr b="1" spc="-46" sz="46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I DO realize the reality of what we are facing and staunchly reject anyone who says otherwise.</a:t>
            </a:r>
          </a:p>
        </p:txBody>
      </p:sp>
      <p:sp>
        <p:nvSpPr>
          <p:cNvPr id="244"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43"/>
                                        </p:tgtEl>
                                        <p:attrNameLst>
                                          <p:attrName>style.visibility</p:attrName>
                                        </p:attrNameLst>
                                      </p:cBhvr>
                                      <p:to>
                                        <p:strVal val="visible"/>
                                      </p:to>
                                    </p:set>
                                    <p:anim calcmode="lin" valueType="num">
                                      <p:cBhvr>
                                        <p:cTn id="7" dur="1000" fill="hold"/>
                                        <p:tgtEl>
                                          <p:spTgt spid="243"/>
                                        </p:tgtEl>
                                        <p:attrNameLst>
                                          <p:attrName>ppt_w</p:attrName>
                                        </p:attrNameLst>
                                      </p:cBhvr>
                                      <p:tavLst>
                                        <p:tav tm="0">
                                          <p:val>
                                            <p:fltVal val="0"/>
                                          </p:val>
                                        </p:tav>
                                        <p:tav tm="100000">
                                          <p:val>
                                            <p:strVal val="#ppt_w"/>
                                          </p:val>
                                        </p:tav>
                                      </p:tavLst>
                                    </p:anim>
                                    <p:anim calcmode="lin" valueType="num">
                                      <p:cBhvr>
                                        <p:cTn id="8" dur="1000" fill="hold"/>
                                        <p:tgtEl>
                                          <p:spTgt spid="2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Facebook Thread"/>
          <p:cNvSpPr txBox="1"/>
          <p:nvPr>
            <p:ph type="title" idx="4294967295"/>
          </p:nvPr>
        </p:nvSpPr>
        <p:spPr>
          <a:xfrm>
            <a:off x="-1" y="2878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009193"/>
                </a:solidFill>
                <a:latin typeface="Arial Black"/>
                <a:ea typeface="Arial Black"/>
                <a:cs typeface="Arial Black"/>
                <a:sym typeface="Arial Black"/>
              </a:defRPr>
            </a:lvl1pPr>
          </a:lstStyle>
          <a:p>
            <a:pPr/>
            <a:r>
              <a:t>Facebook Thread</a:t>
            </a:r>
          </a:p>
        </p:txBody>
      </p:sp>
      <p:sp>
        <p:nvSpPr>
          <p:cNvPr id="247" name="Observations"/>
          <p:cNvSpPr txBox="1"/>
          <p:nvPr/>
        </p:nvSpPr>
        <p:spPr>
          <a:xfrm>
            <a:off x="330200" y="2878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Observations</a:t>
            </a:r>
          </a:p>
        </p:txBody>
      </p:sp>
      <p:sp>
        <p:nvSpPr>
          <p:cNvPr id="248" name="There was a great deal of emotional pleading"/>
          <p:cNvSpPr txBox="1"/>
          <p:nvPr/>
        </p:nvSpPr>
        <p:spPr>
          <a:xfrm>
            <a:off x="1635455" y="2120722"/>
            <a:ext cx="22748545" cy="1068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There was a great deal of emotional pleading </a:t>
            </a:r>
          </a:p>
        </p:txBody>
      </p:sp>
      <p:sp>
        <p:nvSpPr>
          <p:cNvPr id="249" name="Commission of the fallacy of the excluded middle"/>
          <p:cNvSpPr txBox="1"/>
          <p:nvPr/>
        </p:nvSpPr>
        <p:spPr>
          <a:xfrm>
            <a:off x="1635455" y="3189150"/>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Commission of the fallacy of the excluded middle</a:t>
            </a:r>
          </a:p>
        </p:txBody>
      </p:sp>
      <p:sp>
        <p:nvSpPr>
          <p:cNvPr id="250" name="The desire to properly define porneia was interpreted as manifesting:"/>
          <p:cNvSpPr txBox="1"/>
          <p:nvPr/>
        </p:nvSpPr>
        <p:spPr>
          <a:xfrm>
            <a:off x="1635455" y="4377880"/>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pPr>
            <a:r>
              <a:t>The desire to properly define </a:t>
            </a:r>
            <a:r>
              <a:rPr i="1"/>
              <a:t>porneia </a:t>
            </a:r>
            <a:r>
              <a:t>was interpreted as manifesting:</a:t>
            </a:r>
          </a:p>
        </p:txBody>
      </p:sp>
      <p:sp>
        <p:nvSpPr>
          <p:cNvPr id="251" name="A lack of concern for the emotional distress suffered by the spouses of pornography users"/>
          <p:cNvSpPr txBox="1"/>
          <p:nvPr/>
        </p:nvSpPr>
        <p:spPr>
          <a:xfrm>
            <a:off x="3159455" y="5566609"/>
            <a:ext cx="21039304" cy="18241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A lack of concern for the emotional distress suffered by the spouses of pornography users</a:t>
            </a:r>
          </a:p>
        </p:txBody>
      </p:sp>
      <p:sp>
        <p:nvSpPr>
          <p:cNvPr id="252" name="The desire to excuse pornography users"/>
          <p:cNvSpPr txBox="1"/>
          <p:nvPr/>
        </p:nvSpPr>
        <p:spPr>
          <a:xfrm>
            <a:off x="3159455" y="7390787"/>
            <a:ext cx="21039304"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The desire to excuse pornography users</a:t>
            </a:r>
          </a:p>
        </p:txBody>
      </p:sp>
      <p:sp>
        <p:nvSpPr>
          <p:cNvPr id="253" name="The desire to protect users of pornography from the consequences of their sin"/>
          <p:cNvSpPr txBox="1"/>
          <p:nvPr/>
        </p:nvSpPr>
        <p:spPr>
          <a:xfrm>
            <a:off x="3159455" y="8459216"/>
            <a:ext cx="21224545" cy="18241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The desire to protect users of pornography from the consequences of their sin</a:t>
            </a:r>
          </a:p>
        </p:txBody>
      </p:sp>
      <p:sp>
        <p:nvSpPr>
          <p:cNvPr id="254" name="The quibbling over words to the exclusion of recognizing the seriousness of the problem of pornography"/>
          <p:cNvSpPr txBox="1"/>
          <p:nvPr/>
        </p:nvSpPr>
        <p:spPr>
          <a:xfrm>
            <a:off x="3159455" y="10283394"/>
            <a:ext cx="21224545" cy="18241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solidFill>
                  <a:srgbClr val="011993"/>
                </a:solidFill>
                <a:effectLst>
                  <a:outerShdw sx="100000" sy="100000" kx="0" ky="0" algn="b" rotWithShape="0" blurRad="12700" dist="38100" dir="2400000">
                    <a:srgbClr val="000000"/>
                  </a:outerShdw>
                </a:effectLst>
                <a:latin typeface="Cambria"/>
                <a:ea typeface="Cambria"/>
                <a:cs typeface="Cambria"/>
                <a:sym typeface="Cambria"/>
              </a:defRPr>
            </a:lvl1pPr>
          </a:lstStyle>
          <a:p>
            <a:pPr/>
            <a:r>
              <a:t>The quibbling over words to the exclusion of recognizing the seriousness of the problem of pornography</a:t>
            </a:r>
          </a:p>
        </p:txBody>
      </p:sp>
      <p:sp>
        <p:nvSpPr>
          <p:cNvPr id="255" name="The generalization of the meaning of porneia"/>
          <p:cNvSpPr txBox="1"/>
          <p:nvPr/>
        </p:nvSpPr>
        <p:spPr>
          <a:xfrm>
            <a:off x="1635455" y="12107571"/>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pPr>
            <a:r>
              <a:t>The generalization of the meaning of </a:t>
            </a:r>
            <a:r>
              <a:rPr i="1"/>
              <a:t>porneia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254">
                                            <p:bg/>
                                          </p:spTgt>
                                        </p:tgtEl>
                                        <p:attrNameLst>
                                          <p:attrName>style.visibility</p:attrName>
                                        </p:attrNameLst>
                                      </p:cBhvr>
                                      <p:to>
                                        <p:strVal val="visible"/>
                                      </p:to>
                                    </p:set>
                                    <p:animEffect filter="wipe(left)" transition="in">
                                      <p:cBhvr>
                                        <p:cTn id="7" dur="1250"/>
                                        <p:tgtEl>
                                          <p:spTgt spid="254">
                                            <p:bg/>
                                          </p:spTgt>
                                        </p:tgtEl>
                                      </p:cBhvr>
                                    </p:animEffect>
                                  </p:childTnLst>
                                </p:cTn>
                              </p:par>
                              <p:par>
                                <p:cTn id="8" presetClass="entr" nodeType="withEffect" presetSubtype="8" presetID="22" grpId="1" fill="hold">
                                  <p:stCondLst>
                                    <p:cond delay="0"/>
                                  </p:stCondLst>
                                  <p:iterate type="el" backwards="0">
                                    <p:tmAbs val="0"/>
                                  </p:iterate>
                                  <p:childTnLst>
                                    <p:set>
                                      <p:cBhvr>
                                        <p:cTn id="9" fill="hold"/>
                                        <p:tgtEl>
                                          <p:spTgt spid="254">
                                            <p:txEl>
                                              <p:pRg st="0" end="0"/>
                                            </p:txEl>
                                          </p:spTgt>
                                        </p:tgtEl>
                                        <p:attrNameLst>
                                          <p:attrName>style.visibility</p:attrName>
                                        </p:attrNameLst>
                                      </p:cBhvr>
                                      <p:to>
                                        <p:strVal val="visible"/>
                                      </p:to>
                                    </p:set>
                                    <p:animEffect filter="wipe(left)" transition="in">
                                      <p:cBhvr>
                                        <p:cTn id="10" dur="1250"/>
                                        <p:tgtEl>
                                          <p:spTgt spid="2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8" presetID="22" grpId="2" fill="hold">
                                  <p:stCondLst>
                                    <p:cond delay="0"/>
                                  </p:stCondLst>
                                  <p:iterate type="el" backwards="0">
                                    <p:tmAbs val="0"/>
                                  </p:iterate>
                                  <p:childTnLst>
                                    <p:set>
                                      <p:cBhvr>
                                        <p:cTn id="14" fill="hold"/>
                                        <p:tgtEl>
                                          <p:spTgt spid="255">
                                            <p:bg/>
                                          </p:spTgt>
                                        </p:tgtEl>
                                        <p:attrNameLst>
                                          <p:attrName>style.visibility</p:attrName>
                                        </p:attrNameLst>
                                      </p:cBhvr>
                                      <p:to>
                                        <p:strVal val="visible"/>
                                      </p:to>
                                    </p:set>
                                    <p:animEffect filter="wipe(left)" transition="in">
                                      <p:cBhvr>
                                        <p:cTn id="15" dur="1250"/>
                                        <p:tgtEl>
                                          <p:spTgt spid="255">
                                            <p:bg/>
                                          </p:spTgt>
                                        </p:tgtEl>
                                      </p:cBhvr>
                                    </p:animEffect>
                                  </p:childTnLst>
                                </p:cTn>
                              </p:par>
                              <p:par>
                                <p:cTn id="16" presetClass="entr" nodeType="withEffect" presetSubtype="8" presetID="22" grpId="2" fill="hold">
                                  <p:stCondLst>
                                    <p:cond delay="0"/>
                                  </p:stCondLst>
                                  <p:iterate type="el" backwards="0">
                                    <p:tmAbs val="0"/>
                                  </p:iterate>
                                  <p:childTnLst>
                                    <p:set>
                                      <p:cBhvr>
                                        <p:cTn id="17" fill="hold"/>
                                        <p:tgtEl>
                                          <p:spTgt spid="255">
                                            <p:txEl>
                                              <p:pRg st="0" end="0"/>
                                            </p:txEl>
                                          </p:spTgt>
                                        </p:tgtEl>
                                        <p:attrNameLst>
                                          <p:attrName>style.visibility</p:attrName>
                                        </p:attrNameLst>
                                      </p:cBhvr>
                                      <p:to>
                                        <p:strVal val="visible"/>
                                      </p:to>
                                    </p:set>
                                    <p:animEffect filter="wipe(left)" transition="in">
                                      <p:cBhvr>
                                        <p:cTn id="18" dur="1250"/>
                                        <p:tgtEl>
                                          <p:spTgt spid="255">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4" grpId="1"/>
      <p:bldP build="p" bldLvl="5" animBg="1" rev="0" advAuto="0" spid="255" grpId="2"/>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so there is no betrayal when virtual sex is done over and over and the spouse is ignored? There are no broken vows when sexual activity is happening with another person over and over?…"/>
          <p:cNvSpPr txBox="1"/>
          <p:nvPr>
            <p:ph type="title" idx="4294967295"/>
          </p:nvPr>
        </p:nvSpPr>
        <p:spPr>
          <a:xfrm>
            <a:off x="2081444" y="1624409"/>
            <a:ext cx="20221112" cy="12091591"/>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so there is no </a:t>
            </a:r>
            <a:r>
              <a:rPr>
                <a:solidFill>
                  <a:srgbClr val="FF2600"/>
                </a:solidFill>
              </a:rPr>
              <a:t>betrayal</a:t>
            </a:r>
            <a:r>
              <a:t> when virtual sex is done over and over and the spouse is ignored? There are no </a:t>
            </a:r>
            <a:r>
              <a:rPr>
                <a:solidFill>
                  <a:srgbClr val="FF2600"/>
                </a:solidFill>
              </a:rPr>
              <a:t>broken vows</a:t>
            </a:r>
            <a:r>
              <a:t> when sexual activity is happening with another person over and over?</a:t>
            </a:r>
          </a:p>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 </a:t>
            </a:r>
          </a:p>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there is betrayal because someone else has replaced the spouse for sex. Virtual sex is just that. Each person attends the screen with the intention of having sex. Each will help the other achieve the sexual climax. The same chemicals released in physical intercourse, are released during this screen time. Screen/virtual sex has occurred. Yet - </a:t>
            </a:r>
            <a:r>
              <a:rPr>
                <a:solidFill>
                  <a:srgbClr val="FF2600"/>
                </a:solidFill>
              </a:rPr>
              <a:t>a wife is told there is no unfaithfulness, no vow broken</a:t>
            </a:r>
            <a:r>
              <a:t>.</a:t>
            </a:r>
          </a:p>
        </p:txBody>
      </p:sp>
      <p:sp>
        <p:nvSpPr>
          <p:cNvPr id="258"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57"/>
                                        </p:tgtEl>
                                        <p:attrNameLst>
                                          <p:attrName>style.visibility</p:attrName>
                                        </p:attrNameLst>
                                      </p:cBhvr>
                                      <p:to>
                                        <p:strVal val="visible"/>
                                      </p:to>
                                    </p:set>
                                    <p:anim calcmode="lin" valueType="num">
                                      <p:cBhvr>
                                        <p:cTn id="7" dur="1000" fill="hold"/>
                                        <p:tgtEl>
                                          <p:spTgt spid="257"/>
                                        </p:tgtEl>
                                        <p:attrNameLst>
                                          <p:attrName>ppt_w</p:attrName>
                                        </p:attrNameLst>
                                      </p:cBhvr>
                                      <p:tavLst>
                                        <p:tav tm="0">
                                          <p:val>
                                            <p:fltVal val="0"/>
                                          </p:val>
                                        </p:tav>
                                        <p:tav tm="100000">
                                          <p:val>
                                            <p:strVal val="#ppt_w"/>
                                          </p:val>
                                        </p:tav>
                                      </p:tavLst>
                                    </p:anim>
                                    <p:anim calcmode="lin" valueType="num">
                                      <p:cBhvr>
                                        <p:cTn id="8" dur="1000" fill="hold"/>
                                        <p:tgtEl>
                                          <p:spTgt spid="2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7"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I have recently been told of avatars that people use online to have sex with another avatar. To me this is beyond viewing on pornography and lust. I would have I hard time not seeing this as adultery."/>
          <p:cNvSpPr txBox="1"/>
          <p:nvPr>
            <p:ph type="title" idx="4294967295"/>
          </p:nvPr>
        </p:nvSpPr>
        <p:spPr>
          <a:xfrm>
            <a:off x="2081444" y="3681677"/>
            <a:ext cx="20221112" cy="6032501"/>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I have recently been told of avatars that people use online to have sex with another avatar. To me this is beyond viewing on pornography and lust. I would have I hard time not seeing this as adultery.</a:t>
            </a:r>
          </a:p>
        </p:txBody>
      </p:sp>
      <p:sp>
        <p:nvSpPr>
          <p:cNvPr id="261"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60"/>
                                        </p:tgtEl>
                                        <p:attrNameLst>
                                          <p:attrName>style.visibility</p:attrName>
                                        </p:attrNameLst>
                                      </p:cBhvr>
                                      <p:to>
                                        <p:strVal val="visible"/>
                                      </p:to>
                                    </p:set>
                                    <p:anim calcmode="lin" valueType="num">
                                      <p:cBhvr>
                                        <p:cTn id="7" dur="1000" fill="hold"/>
                                        <p:tgtEl>
                                          <p:spTgt spid="260"/>
                                        </p:tgtEl>
                                        <p:attrNameLst>
                                          <p:attrName>ppt_w</p:attrName>
                                        </p:attrNameLst>
                                      </p:cBhvr>
                                      <p:tavLst>
                                        <p:tav tm="0">
                                          <p:val>
                                            <p:fltVal val="0"/>
                                          </p:val>
                                        </p:tav>
                                        <p:tav tm="100000">
                                          <p:val>
                                            <p:strVal val="#ppt_w"/>
                                          </p:val>
                                        </p:tav>
                                      </p:tavLst>
                                    </p:anim>
                                    <p:anim calcmode="lin" valueType="num">
                                      <p:cBhvr>
                                        <p:cTn id="8" dur="1000" fill="hold"/>
                                        <p:tgtEl>
                                          <p:spTgt spid="2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0"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Why This Study?"/>
          <p:cNvSpPr txBox="1"/>
          <p:nvPr>
            <p:ph type="title" idx="4294967295"/>
          </p:nvPr>
        </p:nvSpPr>
        <p:spPr>
          <a:xfrm>
            <a:off x="-1" y="313266"/>
            <a:ext cx="24384001" cy="1923952"/>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Why This Study?</a:t>
            </a:r>
          </a:p>
        </p:txBody>
      </p:sp>
      <p:sp>
        <p:nvSpPr>
          <p:cNvPr id="169" name="The prevalence of pornography"/>
          <p:cNvSpPr txBox="1"/>
          <p:nvPr/>
        </p:nvSpPr>
        <p:spPr>
          <a:xfrm>
            <a:off x="1635455" y="3396406"/>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marL="571500" indent="-571500" algn="l" defTabSz="584200">
              <a:spcBef>
                <a:spcPts val="800"/>
              </a:spcBef>
              <a:buClr>
                <a:srgbClr val="FF2600"/>
              </a:buClr>
              <a:buSzPct val="100000"/>
              <a:buChar char="•"/>
              <a:defRPr sz="5500">
                <a:solidFill>
                  <a:srgbClr val="011993"/>
                </a:solidFill>
                <a:effectLst>
                  <a:outerShdw sx="100000" sy="100000" kx="0" ky="0" algn="b" rotWithShape="0" blurRad="12700" dist="38100" dir="2400000">
                    <a:srgbClr val="000000"/>
                  </a:outerShdw>
                </a:effectLst>
                <a:latin typeface="Arial Rounded MT Bold"/>
                <a:ea typeface="Arial Rounded MT Bold"/>
                <a:cs typeface="Arial Rounded MT Bold"/>
                <a:sym typeface="Arial Rounded MT Bold"/>
              </a:defRPr>
            </a:lvl1pPr>
          </a:lstStyle>
          <a:p>
            <a:pPr/>
            <a:r>
              <a:t>The prevalence of pornography</a:t>
            </a:r>
          </a:p>
        </p:txBody>
      </p:sp>
      <p:sp>
        <p:nvSpPr>
          <p:cNvPr id="170" name="Disturbing teaching regarding scriptural cause for divorce"/>
          <p:cNvSpPr txBox="1"/>
          <p:nvPr/>
        </p:nvSpPr>
        <p:spPr>
          <a:xfrm>
            <a:off x="1635455" y="5022006"/>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marL="571500" indent="-571500" algn="l" defTabSz="584200">
              <a:spcBef>
                <a:spcPts val="800"/>
              </a:spcBef>
              <a:buClr>
                <a:srgbClr val="FF2600"/>
              </a:buClr>
              <a:buSzPct val="100000"/>
              <a:buChar char="•"/>
              <a:defRPr sz="5500">
                <a:solidFill>
                  <a:srgbClr val="011993"/>
                </a:solidFill>
                <a:effectLst>
                  <a:outerShdw sx="100000" sy="100000" kx="0" ky="0" algn="b" rotWithShape="0" blurRad="12700" dist="38100" dir="2400000">
                    <a:srgbClr val="000000"/>
                  </a:outerShdw>
                </a:effectLst>
                <a:latin typeface="Arial Rounded MT Bold"/>
                <a:ea typeface="Arial Rounded MT Bold"/>
                <a:cs typeface="Arial Rounded MT Bold"/>
                <a:sym typeface="Arial Rounded MT Bold"/>
              </a:defRPr>
            </a:lvl1pPr>
          </a:lstStyle>
          <a:p>
            <a:pPr/>
            <a:r>
              <a:t>Disturbing teaching regarding scriptural cause for divorce</a:t>
            </a:r>
          </a:p>
        </p:txBody>
      </p:sp>
      <p:sp>
        <p:nvSpPr>
          <p:cNvPr id="171" name="The consequence of committing adultery in second marriages"/>
          <p:cNvSpPr txBox="1"/>
          <p:nvPr/>
        </p:nvSpPr>
        <p:spPr>
          <a:xfrm>
            <a:off x="1635455" y="6647606"/>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marL="571500" indent="-571500" algn="l" defTabSz="584200">
              <a:spcBef>
                <a:spcPts val="800"/>
              </a:spcBef>
              <a:buClr>
                <a:srgbClr val="FF2600"/>
              </a:buClr>
              <a:buSzPct val="100000"/>
              <a:buChar char="•"/>
              <a:defRPr sz="5500">
                <a:solidFill>
                  <a:srgbClr val="011993"/>
                </a:solidFill>
                <a:effectLst>
                  <a:outerShdw sx="100000" sy="100000" kx="0" ky="0" algn="b" rotWithShape="0" blurRad="12700" dist="38100" dir="2400000">
                    <a:srgbClr val="000000"/>
                  </a:outerShdw>
                </a:effectLst>
                <a:latin typeface="Arial Rounded MT Bold"/>
                <a:ea typeface="Arial Rounded MT Bold"/>
                <a:cs typeface="Arial Rounded MT Bold"/>
                <a:sym typeface="Arial Rounded MT Bold"/>
              </a:defRPr>
            </a:lvl1pPr>
          </a:lstStyle>
          <a:p>
            <a:pPr/>
            <a:r>
              <a:t>The consequence of committing adultery in second marriages</a:t>
            </a:r>
          </a:p>
        </p:txBody>
      </p:sp>
      <p:sp>
        <p:nvSpPr>
          <p:cNvPr id="172" name="Marriage is honorable among all, and the bed undefiled; but fornicators and adulterers God will judge.…"/>
          <p:cNvSpPr txBox="1"/>
          <p:nvPr>
            <p:ph type="body" sz="quarter" idx="4294967295"/>
          </p:nvPr>
        </p:nvSpPr>
        <p:spPr>
          <a:xfrm>
            <a:off x="4208611" y="9094787"/>
            <a:ext cx="15966778" cy="3342681"/>
          </a:xfrm>
          <a:prstGeom prst="rect">
            <a:avLst/>
          </a:prstGeom>
        </p:spPr>
        <p:txBody>
          <a:bodyPr>
            <a:noAutofit/>
          </a:bodyPr>
          <a:lstStyle/>
          <a:p>
            <a:pPr>
              <a:lnSpc>
                <a:spcPct val="100000"/>
              </a:lnSpc>
              <a:spcBef>
                <a:spcPts val="800"/>
              </a:spcBef>
              <a:buClr>
                <a:srgbClr val="FF2600"/>
              </a:buClr>
              <a:defRPr b="1" spc="0" sz="5000">
                <a:solidFill>
                  <a:srgbClr val="000000"/>
                </a:solidFill>
                <a:effectLst>
                  <a:outerShdw sx="100000" sy="100000" kx="0" ky="0" algn="b" rotWithShape="0" blurRad="12700" dist="38100" dir="2400000">
                    <a:srgbClr val="000000"/>
                  </a:outerShdw>
                </a:effectLst>
                <a:latin typeface="Cambria"/>
                <a:ea typeface="Cambria"/>
                <a:cs typeface="Cambria"/>
                <a:sym typeface="Cambria"/>
              </a:defRPr>
            </a:pPr>
            <a:r>
              <a:t>Marriage is honorable among all, and the bed undefiled; but fornicators and adulterers God will judge.</a:t>
            </a:r>
          </a:p>
          <a:p>
            <a:pPr>
              <a:lnSpc>
                <a:spcPct val="100000"/>
              </a:lnSpc>
              <a:spcBef>
                <a:spcPts val="800"/>
              </a:spcBef>
              <a:buClr>
                <a:srgbClr val="FF2600"/>
              </a:buClr>
              <a:defRPr b="1" spc="0" sz="5000">
                <a:solidFill>
                  <a:srgbClr val="0433FF"/>
                </a:solidFill>
                <a:effectLst>
                  <a:outerShdw sx="100000" sy="100000" kx="0" ky="0" algn="b" rotWithShape="0" blurRad="12700" dist="38100" dir="2400000">
                    <a:srgbClr val="000000"/>
                  </a:outerShdw>
                </a:effectLst>
                <a:latin typeface="Cambria"/>
                <a:ea typeface="Cambria"/>
                <a:cs typeface="Cambria"/>
                <a:sym typeface="Cambria"/>
              </a:defRPr>
            </a:pPr>
            <a:r>
              <a:t>— Hebrews 13:4; NKJV</a:t>
            </a:r>
          </a:p>
        </p:txBody>
      </p:sp>
      <p:sp>
        <p:nvSpPr>
          <p:cNvPr id="173" name="Note: Scripture citations are from Logos!!!"/>
          <p:cNvSpPr txBox="1"/>
          <p:nvPr/>
        </p:nvSpPr>
        <p:spPr>
          <a:xfrm>
            <a:off x="352274" y="12913783"/>
            <a:ext cx="866094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3500">
                <a:solidFill>
                  <a:srgbClr val="008F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Note: Scripture citations are from Logos!!!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8"/>
                                        </p:tgtEl>
                                        <p:attrNameLst>
                                          <p:attrName>style.visibility</p:attrName>
                                        </p:attrNameLst>
                                      </p:cBhvr>
                                      <p:to>
                                        <p:strVal val="visible"/>
                                      </p:to>
                                    </p:set>
                                    <p:anim calcmode="lin" valueType="num">
                                      <p:cBhvr>
                                        <p:cTn id="7" dur="1250" fill="hold"/>
                                        <p:tgtEl>
                                          <p:spTgt spid="168"/>
                                        </p:tgtEl>
                                        <p:attrNameLst>
                                          <p:attrName>ppt_w</p:attrName>
                                        </p:attrNameLst>
                                      </p:cBhvr>
                                      <p:tavLst>
                                        <p:tav tm="0">
                                          <p:val>
                                            <p:fltVal val="0"/>
                                          </p:val>
                                        </p:tav>
                                        <p:tav tm="100000">
                                          <p:val>
                                            <p:strVal val="#ppt_w"/>
                                          </p:val>
                                        </p:tav>
                                      </p:tavLst>
                                    </p:anim>
                                    <p:anim calcmode="lin" valueType="num">
                                      <p:cBhvr>
                                        <p:cTn id="8" dur="1250" fill="hold"/>
                                        <p:tgtEl>
                                          <p:spTgt spid="16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169">
                                            <p:bg/>
                                          </p:spTgt>
                                        </p:tgtEl>
                                        <p:attrNameLst>
                                          <p:attrName>style.visibility</p:attrName>
                                        </p:attrNameLst>
                                      </p:cBhvr>
                                      <p:to>
                                        <p:strVal val="visible"/>
                                      </p:to>
                                    </p:set>
                                    <p:animEffect filter="wipe(left)" transition="in">
                                      <p:cBhvr>
                                        <p:cTn id="13" dur="1250"/>
                                        <p:tgtEl>
                                          <p:spTgt spid="169">
                                            <p:bg/>
                                          </p:spTgt>
                                        </p:tgtEl>
                                      </p:cBhvr>
                                    </p:animEffect>
                                  </p:childTnLst>
                                </p:cTn>
                              </p:par>
                              <p:par>
                                <p:cTn id="14" presetClass="entr" nodeType="withEffect" presetSubtype="8" presetID="22" grpId="2" fill="hold">
                                  <p:stCondLst>
                                    <p:cond delay="0"/>
                                  </p:stCondLst>
                                  <p:iterate type="el" backwards="0">
                                    <p:tmAbs val="0"/>
                                  </p:iterate>
                                  <p:childTnLst>
                                    <p:set>
                                      <p:cBhvr>
                                        <p:cTn id="15" fill="hold"/>
                                        <p:tgtEl>
                                          <p:spTgt spid="169">
                                            <p:txEl>
                                              <p:pRg st="0" end="0"/>
                                            </p:txEl>
                                          </p:spTgt>
                                        </p:tgtEl>
                                        <p:attrNameLst>
                                          <p:attrName>style.visibility</p:attrName>
                                        </p:attrNameLst>
                                      </p:cBhvr>
                                      <p:to>
                                        <p:strVal val="visible"/>
                                      </p:to>
                                    </p:set>
                                    <p:animEffect filter="wipe(left)" transition="in">
                                      <p:cBhvr>
                                        <p:cTn id="16" dur="1250"/>
                                        <p:tgtEl>
                                          <p:spTgt spid="16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8" presetID="22" grpId="3" fill="hold">
                                  <p:stCondLst>
                                    <p:cond delay="0"/>
                                  </p:stCondLst>
                                  <p:iterate type="el" backwards="0">
                                    <p:tmAbs val="0"/>
                                  </p:iterate>
                                  <p:childTnLst>
                                    <p:set>
                                      <p:cBhvr>
                                        <p:cTn id="20" fill="hold"/>
                                        <p:tgtEl>
                                          <p:spTgt spid="170">
                                            <p:bg/>
                                          </p:spTgt>
                                        </p:tgtEl>
                                        <p:attrNameLst>
                                          <p:attrName>style.visibility</p:attrName>
                                        </p:attrNameLst>
                                      </p:cBhvr>
                                      <p:to>
                                        <p:strVal val="visible"/>
                                      </p:to>
                                    </p:set>
                                    <p:animEffect filter="wipe(left)" transition="in">
                                      <p:cBhvr>
                                        <p:cTn id="21" dur="1250"/>
                                        <p:tgtEl>
                                          <p:spTgt spid="170">
                                            <p:bg/>
                                          </p:spTgt>
                                        </p:tgtEl>
                                      </p:cBhvr>
                                    </p:animEffect>
                                  </p:childTnLst>
                                </p:cTn>
                              </p:par>
                              <p:par>
                                <p:cTn id="22" presetClass="entr" nodeType="withEffect" presetSubtype="8" presetID="22" grpId="3" fill="hold">
                                  <p:stCondLst>
                                    <p:cond delay="0"/>
                                  </p:stCondLst>
                                  <p:iterate type="el" backwards="0">
                                    <p:tmAbs val="0"/>
                                  </p:iterate>
                                  <p:childTnLst>
                                    <p:set>
                                      <p:cBhvr>
                                        <p:cTn id="23" fill="hold"/>
                                        <p:tgtEl>
                                          <p:spTgt spid="170">
                                            <p:txEl>
                                              <p:pRg st="0" end="0"/>
                                            </p:txEl>
                                          </p:spTgt>
                                        </p:tgtEl>
                                        <p:attrNameLst>
                                          <p:attrName>style.visibility</p:attrName>
                                        </p:attrNameLst>
                                      </p:cBhvr>
                                      <p:to>
                                        <p:strVal val="visible"/>
                                      </p:to>
                                    </p:set>
                                    <p:animEffect filter="wipe(left)" transition="in">
                                      <p:cBhvr>
                                        <p:cTn id="24" dur="1250"/>
                                        <p:tgtEl>
                                          <p:spTgt spid="17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2" grpId="4" fill="hold">
                                  <p:stCondLst>
                                    <p:cond delay="0"/>
                                  </p:stCondLst>
                                  <p:iterate type="el" backwards="0">
                                    <p:tmAbs val="0"/>
                                  </p:iterate>
                                  <p:childTnLst>
                                    <p:set>
                                      <p:cBhvr>
                                        <p:cTn id="28" fill="hold"/>
                                        <p:tgtEl>
                                          <p:spTgt spid="171">
                                            <p:bg/>
                                          </p:spTgt>
                                        </p:tgtEl>
                                        <p:attrNameLst>
                                          <p:attrName>style.visibility</p:attrName>
                                        </p:attrNameLst>
                                      </p:cBhvr>
                                      <p:to>
                                        <p:strVal val="visible"/>
                                      </p:to>
                                    </p:set>
                                    <p:animEffect filter="wipe(left)" transition="in">
                                      <p:cBhvr>
                                        <p:cTn id="29" dur="1250"/>
                                        <p:tgtEl>
                                          <p:spTgt spid="171">
                                            <p:bg/>
                                          </p:spTgt>
                                        </p:tgtEl>
                                      </p:cBhvr>
                                    </p:animEffect>
                                  </p:childTnLst>
                                </p:cTn>
                              </p:par>
                              <p:par>
                                <p:cTn id="30" presetClass="entr" nodeType="withEffect" presetSubtype="8" presetID="22" grpId="4" fill="hold">
                                  <p:stCondLst>
                                    <p:cond delay="0"/>
                                  </p:stCondLst>
                                  <p:iterate type="el" backwards="0">
                                    <p:tmAbs val="0"/>
                                  </p:iterate>
                                  <p:childTnLst>
                                    <p:set>
                                      <p:cBhvr>
                                        <p:cTn id="31" fill="hold"/>
                                        <p:tgtEl>
                                          <p:spTgt spid="171">
                                            <p:txEl>
                                              <p:pRg st="0" end="0"/>
                                            </p:txEl>
                                          </p:spTgt>
                                        </p:tgtEl>
                                        <p:attrNameLst>
                                          <p:attrName>style.visibility</p:attrName>
                                        </p:attrNameLst>
                                      </p:cBhvr>
                                      <p:to>
                                        <p:strVal val="visible"/>
                                      </p:to>
                                    </p:set>
                                    <p:animEffect filter="wipe(left)" transition="in">
                                      <p:cBhvr>
                                        <p:cTn id="32" dur="1250"/>
                                        <p:tgtEl>
                                          <p:spTgt spid="171">
                                            <p:txEl>
                                              <p:pRg st="0" end="0"/>
                                            </p:txEl>
                                          </p:spTgt>
                                        </p:tgtEl>
                                      </p:cBhvr>
                                    </p:animEffect>
                                  </p:childTnLst>
                                </p:cTn>
                              </p:par>
                            </p:childTnLst>
                          </p:cTn>
                        </p:par>
                        <p:par>
                          <p:cTn id="33" fill="hold">
                            <p:stCondLst>
                              <p:cond delay="1250"/>
                            </p:stCondLst>
                            <p:childTnLst>
                              <p:par>
                                <p:cTn id="34" presetClass="entr" nodeType="afterEffect" presetSubtype="1" presetID="22" grpId="5" fill="hold">
                                  <p:stCondLst>
                                    <p:cond delay="0"/>
                                  </p:stCondLst>
                                  <p:iterate type="el" backwards="0">
                                    <p:tmAbs val="0"/>
                                  </p:iterate>
                                  <p:childTnLst>
                                    <p:set>
                                      <p:cBhvr>
                                        <p:cTn id="35" fill="hold"/>
                                        <p:tgtEl>
                                          <p:spTgt spid="172"/>
                                        </p:tgtEl>
                                        <p:attrNameLst>
                                          <p:attrName>style.visibility</p:attrName>
                                        </p:attrNameLst>
                                      </p:cBhvr>
                                      <p:to>
                                        <p:strVal val="visible"/>
                                      </p:to>
                                    </p:set>
                                    <p:animEffect filter="wipe(up)" transition="in">
                                      <p:cBhvr>
                                        <p:cTn id="36" dur="125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1" grpId="4"/>
      <p:bldP build="whole" bldLvl="1" animBg="1" rev="0" advAuto="0" spid="172" grpId="5"/>
      <p:bldP build="p" bldLvl="5" animBg="1" rev="0" advAuto="0" spid="169" grpId="2"/>
      <p:bldP build="whole" bldLvl="1" animBg="1" rev="0" advAuto="0" spid="168" grpId="1"/>
      <p:bldP build="p" bldLvl="5" animBg="1" rev="0" advAuto="0" spid="170" grpId="3"/>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masturbation is most certainly a sexual act, and any sexual act done with someone other than the spouse, whether on screen or not, is adultery. To get personal, I was replaced with pornography and masturbation by my husband for two years before I divorce"/>
          <p:cNvSpPr txBox="1"/>
          <p:nvPr>
            <p:ph type="title" idx="4294967295"/>
          </p:nvPr>
        </p:nvSpPr>
        <p:spPr>
          <a:xfrm>
            <a:off x="2081444" y="3681677"/>
            <a:ext cx="20221112" cy="7678077"/>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masturbation is most certainly a sexual act, and </a:t>
            </a:r>
            <a:r>
              <a:rPr>
                <a:solidFill>
                  <a:srgbClr val="FF2600"/>
                </a:solidFill>
              </a:rPr>
              <a:t>any sexual act done with someone other than the spouse, whether on screen or not, is adultery</a:t>
            </a:r>
            <a:r>
              <a:t>. To get personal, I was replaced with pornography and masturbation by my husband for two years before I divorced. When you’re replaced in the marriage bed by pornography and sexual gratification other than your spouse, there’s nothing to call it other than adultery</a:t>
            </a:r>
          </a:p>
        </p:txBody>
      </p:sp>
      <p:sp>
        <p:nvSpPr>
          <p:cNvPr id="264"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63"/>
                                        </p:tgtEl>
                                        <p:attrNameLst>
                                          <p:attrName>style.visibility</p:attrName>
                                        </p:attrNameLst>
                                      </p:cBhvr>
                                      <p:to>
                                        <p:strVal val="visible"/>
                                      </p:to>
                                    </p:set>
                                    <p:anim calcmode="lin" valueType="num">
                                      <p:cBhvr>
                                        <p:cTn id="7" dur="1000" fill="hold"/>
                                        <p:tgtEl>
                                          <p:spTgt spid="263"/>
                                        </p:tgtEl>
                                        <p:attrNameLst>
                                          <p:attrName>ppt_w</p:attrName>
                                        </p:attrNameLst>
                                      </p:cBhvr>
                                      <p:tavLst>
                                        <p:tav tm="0">
                                          <p:val>
                                            <p:fltVal val="0"/>
                                          </p:val>
                                        </p:tav>
                                        <p:tav tm="100000">
                                          <p:val>
                                            <p:strVal val="#ppt_w"/>
                                          </p:val>
                                        </p:tav>
                                      </p:tavLst>
                                    </p:anim>
                                    <p:anim calcmode="lin" valueType="num">
                                      <p:cBhvr>
                                        <p:cTn id="8" dur="1000" fill="hold"/>
                                        <p:tgtEl>
                                          <p:spTgt spid="2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3"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and these things you described are not meeting the definition of sexual immorality for some on this thread?? Mind boggling."/>
          <p:cNvSpPr txBox="1"/>
          <p:nvPr>
            <p:ph type="title" idx="4294967295"/>
          </p:nvPr>
        </p:nvSpPr>
        <p:spPr>
          <a:xfrm>
            <a:off x="2081444" y="4452276"/>
            <a:ext cx="20221112" cy="4235913"/>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and these things you described are not meeting the definition of </a:t>
            </a:r>
            <a:r>
              <a:rPr>
                <a:solidFill>
                  <a:srgbClr val="FF2600"/>
                </a:solidFill>
              </a:rPr>
              <a:t>sexual immorality</a:t>
            </a:r>
            <a:r>
              <a:t> for some on this thread?? Mind boggling.</a:t>
            </a:r>
          </a:p>
        </p:txBody>
      </p:sp>
      <p:sp>
        <p:nvSpPr>
          <p:cNvPr id="267"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66"/>
                                        </p:tgtEl>
                                        <p:attrNameLst>
                                          <p:attrName>style.visibility</p:attrName>
                                        </p:attrNameLst>
                                      </p:cBhvr>
                                      <p:to>
                                        <p:strVal val="visible"/>
                                      </p:to>
                                    </p:set>
                                    <p:anim calcmode="lin" valueType="num">
                                      <p:cBhvr>
                                        <p:cTn id="7" dur="1000" fill="hold"/>
                                        <p:tgtEl>
                                          <p:spTgt spid="266"/>
                                        </p:tgtEl>
                                        <p:attrNameLst>
                                          <p:attrName>ppt_w</p:attrName>
                                        </p:attrNameLst>
                                      </p:cBhvr>
                                      <p:tavLst>
                                        <p:tav tm="0">
                                          <p:val>
                                            <p:fltVal val="0"/>
                                          </p:val>
                                        </p:tav>
                                        <p:tav tm="100000">
                                          <p:val>
                                            <p:strVal val="#ppt_w"/>
                                          </p:val>
                                        </p:tav>
                                      </p:tavLst>
                                    </p:anim>
                                    <p:anim calcmode="lin" valueType="num">
                                      <p:cBhvr>
                                        <p:cTn id="8" dur="1000" fill="hold"/>
                                        <p:tgtEl>
                                          <p:spTgt spid="2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6"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First, the preacher-gossip-train has me saying that one can leave their spouse if she catches him &quot;looking.&quot; I don't believe that. However, the &quot;looking&quot; can lead to the doing (James 1:14-15) and toward a total repudiation of the God-design for the marit"/>
          <p:cNvSpPr txBox="1"/>
          <p:nvPr>
            <p:ph type="title" idx="4294967295"/>
          </p:nvPr>
        </p:nvSpPr>
        <p:spPr>
          <a:xfrm>
            <a:off x="759024" y="2379794"/>
            <a:ext cx="22865952" cy="12470739"/>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First, the preacher-gossip-train has me saying that one can leave their spouse if she catches him "looking." I don't believe that. However, the "looking" can lead to the doing (James 1:14-15) and toward a total repudiation of the God-design for the marital relationship. James shows a progression toward action. Today, "on-line" sex takes many down the road of hell to the clutches of darkness (2 Pet.3) -leaving the user enslaved and the spouse devastated. What would be your advice for the spouse who, night after night, knows her husband is having sex with another woman in the next room? </a:t>
            </a:r>
            <a:r>
              <a:rPr>
                <a:solidFill>
                  <a:srgbClr val="FF2600"/>
                </a:solidFill>
              </a:rPr>
              <a:t>Would you say that is not sexual immorality</a:t>
            </a:r>
            <a:r>
              <a:t>?</a:t>
            </a:r>
          </a:p>
        </p:txBody>
      </p:sp>
      <p:sp>
        <p:nvSpPr>
          <p:cNvPr id="270"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69"/>
                                        </p:tgtEl>
                                        <p:attrNameLst>
                                          <p:attrName>style.visibility</p:attrName>
                                        </p:attrNameLst>
                                      </p:cBhvr>
                                      <p:to>
                                        <p:strVal val="visible"/>
                                      </p:to>
                                    </p:set>
                                    <p:anim calcmode="lin" valueType="num">
                                      <p:cBhvr>
                                        <p:cTn id="7" dur="1000" fill="hold"/>
                                        <p:tgtEl>
                                          <p:spTgt spid="269"/>
                                        </p:tgtEl>
                                        <p:attrNameLst>
                                          <p:attrName>ppt_w</p:attrName>
                                        </p:attrNameLst>
                                      </p:cBhvr>
                                      <p:tavLst>
                                        <p:tav tm="0">
                                          <p:val>
                                            <p:fltVal val="0"/>
                                          </p:val>
                                        </p:tav>
                                        <p:tav tm="100000">
                                          <p:val>
                                            <p:strVal val="#ppt_w"/>
                                          </p:val>
                                        </p:tav>
                                      </p:tavLst>
                                    </p:anim>
                                    <p:anim calcmode="lin" valueType="num">
                                      <p:cBhvr>
                                        <p:cTn id="8" dur="1000" fill="hold"/>
                                        <p:tgtEl>
                                          <p:spTgt spid="2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9"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he's not talking about habitual lust. It's habitual acting out sexually with a harlot onscreen. Sexual immorality. In place of a relationship with spouse. Unrepentant. A breaking of the marriage covenant."/>
          <p:cNvSpPr txBox="1"/>
          <p:nvPr>
            <p:ph type="title" idx="4294967295"/>
          </p:nvPr>
        </p:nvSpPr>
        <p:spPr>
          <a:xfrm>
            <a:off x="2022707" y="4056194"/>
            <a:ext cx="20338586" cy="10799433"/>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he's not talking about habitual lust. It's </a:t>
            </a:r>
            <a:r>
              <a:rPr>
                <a:solidFill>
                  <a:srgbClr val="FF2600"/>
                </a:solidFill>
              </a:rPr>
              <a:t>habitual acting out sexually with a harlot onscreen</a:t>
            </a:r>
            <a:r>
              <a:t>. </a:t>
            </a:r>
            <a:r>
              <a:rPr>
                <a:solidFill>
                  <a:srgbClr val="FF2600"/>
                </a:solidFill>
              </a:rPr>
              <a:t>Sexual immorality</a:t>
            </a:r>
            <a:r>
              <a:t>. In place of a relationship with spouse. Unrepentant. </a:t>
            </a:r>
            <a:r>
              <a:rPr>
                <a:solidFill>
                  <a:srgbClr val="FF2600"/>
                </a:solidFill>
              </a:rPr>
              <a:t>A breaking of the marriage covenant</a:t>
            </a:r>
            <a:r>
              <a:t>.</a:t>
            </a:r>
          </a:p>
        </p:txBody>
      </p:sp>
      <p:sp>
        <p:nvSpPr>
          <p:cNvPr id="273"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72"/>
                                        </p:tgtEl>
                                        <p:attrNameLst>
                                          <p:attrName>style.visibility</p:attrName>
                                        </p:attrNameLst>
                                      </p:cBhvr>
                                      <p:to>
                                        <p:strVal val="visible"/>
                                      </p:to>
                                    </p:set>
                                    <p:anim calcmode="lin" valueType="num">
                                      <p:cBhvr>
                                        <p:cTn id="7" dur="1000" fill="hold"/>
                                        <p:tgtEl>
                                          <p:spTgt spid="272"/>
                                        </p:tgtEl>
                                        <p:attrNameLst>
                                          <p:attrName>ppt_w</p:attrName>
                                        </p:attrNameLst>
                                      </p:cBhvr>
                                      <p:tavLst>
                                        <p:tav tm="0">
                                          <p:val>
                                            <p:fltVal val="0"/>
                                          </p:val>
                                        </p:tav>
                                        <p:tav tm="100000">
                                          <p:val>
                                            <p:strVal val="#ppt_w"/>
                                          </p:val>
                                        </p:tav>
                                      </p:tavLst>
                                    </p:anim>
                                    <p:anim calcmode="lin" valueType="num">
                                      <p:cBhvr>
                                        <p:cTn id="8" dur="1000" fill="hold"/>
                                        <p:tgtEl>
                                          <p:spTgt spid="2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2"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I don't understand this reasoning. Virtual sex is very real both in the way it affects your body and your brain. It's very damaging to the brain and lights up all the same reward centers. That's one thing. The other thing is this: if my husband and I wer"/>
          <p:cNvSpPr txBox="1"/>
          <p:nvPr>
            <p:ph type="title" idx="4294967295"/>
          </p:nvPr>
        </p:nvSpPr>
        <p:spPr>
          <a:xfrm>
            <a:off x="578776" y="1352815"/>
            <a:ext cx="23226448" cy="12081536"/>
          </a:xfrm>
          <a:prstGeom prst="rect">
            <a:avLst/>
          </a:prstGeom>
        </p:spPr>
        <p:txBody>
          <a:bodyPr anchor="t">
            <a:noAutofit/>
          </a:bodyPr>
          <a:lstStyle/>
          <a:p>
            <a:pPr>
              <a:lnSpc>
                <a:spcPct val="100000"/>
              </a:lnSpc>
              <a:defRPr b="1" spc="-50" sz="5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I don't understand this reasoning. Virtual sex is very real both in the way it affects your body and your brain. It's very damaging to the brain and lights up all the same reward centers. That's one thing. The other thing is this: if my husband and I were both deployed overseas and we set a date to have virtual sex, that is a married couple having sexual relations. If he were to skip meeting with me and instead met up with an ex-girlfriend for virtual sex, that would be adultery. I couldn't classify it as anything else. The only difference between that and porn is that the other party consented to the sex at an earlier date and to a broader audience. It's still my husband using his time to have virtual sex with another woman. Brain, body and intent. </a:t>
            </a:r>
          </a:p>
          <a:p>
            <a:pPr>
              <a:lnSpc>
                <a:spcPct val="100000"/>
              </a:lnSpc>
              <a:defRPr b="1" spc="-50" sz="5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rPr>
                <a:solidFill>
                  <a:srgbClr val="FF2600"/>
                </a:solidFill>
              </a:rPr>
              <a:t>Personally, I would not divorce my husband for rare repentant porn use, but if it became an addiction, without hesitation I would</a:t>
            </a:r>
            <a:r>
              <a:t>. I respect and agree with anyone who sets the boundary for their marriage: no porn ever, and considering a violation of that to be adultery. It's two real life humans engaging in real sex acts, together with the intent of mutual sexual gratification. That's adultery.</a:t>
            </a:r>
          </a:p>
        </p:txBody>
      </p:sp>
      <p:sp>
        <p:nvSpPr>
          <p:cNvPr id="276"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75"/>
                                        </p:tgtEl>
                                        <p:attrNameLst>
                                          <p:attrName>style.visibility</p:attrName>
                                        </p:attrNameLst>
                                      </p:cBhvr>
                                      <p:to>
                                        <p:strVal val="visible"/>
                                      </p:to>
                                    </p:set>
                                    <p:anim calcmode="lin" valueType="num">
                                      <p:cBhvr>
                                        <p:cTn id="7" dur="1000" fill="hold"/>
                                        <p:tgtEl>
                                          <p:spTgt spid="275"/>
                                        </p:tgtEl>
                                        <p:attrNameLst>
                                          <p:attrName>ppt_w</p:attrName>
                                        </p:attrNameLst>
                                      </p:cBhvr>
                                      <p:tavLst>
                                        <p:tav tm="0">
                                          <p:val>
                                            <p:fltVal val="0"/>
                                          </p:val>
                                        </p:tav>
                                        <p:tav tm="100000">
                                          <p:val>
                                            <p:strVal val="#ppt_w"/>
                                          </p:val>
                                        </p:tav>
                                      </p:tavLst>
                                    </p:anim>
                                    <p:anim calcmode="lin" valueType="num">
                                      <p:cBhvr>
                                        <p:cTn id="8" dur="1000" fill="hold"/>
                                        <p:tgtEl>
                                          <p:spTgt spid="2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5"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Breaking Vows"/>
          <p:cNvSpPr txBox="1"/>
          <p:nvPr>
            <p:ph type="body" sz="quarter" idx="4294967295"/>
          </p:nvPr>
        </p:nvSpPr>
        <p:spPr>
          <a:xfrm>
            <a:off x="0" y="12012745"/>
            <a:ext cx="9271001" cy="1266032"/>
          </a:xfrm>
          <a:prstGeom prst="rect">
            <a:avLst/>
          </a:prstGeom>
        </p:spPr>
        <p:txBody>
          <a:bodyPr>
            <a:noAutofit/>
          </a:bodyPr>
          <a:lstStyle>
            <a:lvl1pPr>
              <a:lnSpc>
                <a:spcPct val="100000"/>
              </a:lnSpc>
              <a:spcBef>
                <a:spcPts val="800"/>
              </a:spcBef>
              <a:buClr>
                <a:srgbClr val="FF2600"/>
              </a:buClr>
              <a:defRPr b="1" spc="0" sz="5500">
                <a:solidFill>
                  <a:srgbClr val="000000"/>
                </a:solidFill>
                <a:effectLst>
                  <a:outerShdw sx="100000" sy="100000" kx="0" ky="0" algn="b" rotWithShape="0" blurRad="12700" dist="38100" dir="2400000">
                    <a:srgbClr val="000000"/>
                  </a:outerShdw>
                </a:effectLst>
                <a:latin typeface="Cambria"/>
                <a:ea typeface="Cambria"/>
                <a:cs typeface="Cambria"/>
                <a:sym typeface="Cambria"/>
              </a:defRPr>
            </a:lvl1pPr>
          </a:lstStyle>
          <a:p>
            <a:pPr/>
            <a:r>
              <a:t>Breaking Vows</a:t>
            </a:r>
          </a:p>
        </p:txBody>
      </p:sp>
      <p:sp>
        <p:nvSpPr>
          <p:cNvPr id="279" name="Porneia: A Range of Assumed Meanings"/>
          <p:cNvSpPr txBox="1"/>
          <p:nvPr>
            <p:ph type="title" idx="4294967295"/>
          </p:nvPr>
        </p:nvSpPr>
        <p:spPr>
          <a:xfrm>
            <a:off x="533400" y="430345"/>
            <a:ext cx="10705109" cy="2509309"/>
          </a:xfrm>
          <a:prstGeom prst="rect">
            <a:avLst/>
          </a:prstGeom>
          <a:ln w="9525">
            <a:round/>
          </a:ln>
          <a:effectLst>
            <a:outerShdw sx="100000" sy="100000" kx="0" ky="0" algn="b" rotWithShape="0" blurRad="25400" dist="38100" dir="2700000">
              <a:srgbClr val="000000">
                <a:alpha val="75000"/>
              </a:srgbClr>
            </a:outerShdw>
          </a:effectLst>
        </p:spPr>
        <p:txBody>
          <a:bodyPr anchor="t">
            <a:noAutofit/>
          </a:bodyPr>
          <a:lstStyle/>
          <a:p>
            <a:pPr>
              <a:lnSpc>
                <a:spcPct val="100000"/>
              </a:lnSpc>
              <a:defRPr b="1" spc="-80" sz="8000">
                <a:solidFill>
                  <a:srgbClr val="941100"/>
                </a:solidFill>
                <a:latin typeface="Georgia"/>
                <a:ea typeface="Georgia"/>
                <a:cs typeface="Georgia"/>
                <a:sym typeface="Georgia"/>
              </a:defRPr>
            </a:pPr>
            <a:r>
              <a:rPr i="1">
                <a:solidFill>
                  <a:srgbClr val="0433FF"/>
                </a:solidFill>
              </a:rPr>
              <a:t>Porneia:</a:t>
            </a:r>
            <a:r>
              <a:t> A Range of Assumed Meanings</a:t>
            </a:r>
          </a:p>
        </p:txBody>
      </p:sp>
      <p:sp>
        <p:nvSpPr>
          <p:cNvPr id="280" name="Line"/>
          <p:cNvSpPr/>
          <p:nvPr/>
        </p:nvSpPr>
        <p:spPr>
          <a:xfrm flipV="1">
            <a:off x="1612172" y="1280777"/>
            <a:ext cx="20564564" cy="11154446"/>
          </a:xfrm>
          <a:prstGeom prst="line">
            <a:avLst/>
          </a:prstGeom>
          <a:ln w="139700">
            <a:solidFill>
              <a:srgbClr val="FF2600"/>
            </a:solidFill>
            <a:miter lim="400000"/>
          </a:ln>
        </p:spPr>
        <p:txBody>
          <a:bodyPr lIns="50800" tIns="50800" rIns="50800" bIns="50800" anchor="ctr"/>
          <a:lstStyle/>
          <a:p>
            <a:pPr/>
          </a:p>
        </p:txBody>
      </p:sp>
      <p:sp>
        <p:nvSpPr>
          <p:cNvPr id="281" name="Immorality"/>
          <p:cNvSpPr txBox="1"/>
          <p:nvPr/>
        </p:nvSpPr>
        <p:spPr>
          <a:xfrm>
            <a:off x="1996612" y="9113837"/>
            <a:ext cx="3840627" cy="10948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Immorality</a:t>
            </a:r>
          </a:p>
        </p:txBody>
      </p:sp>
      <p:sp>
        <p:nvSpPr>
          <p:cNvPr id="282" name="Sexual Immorality"/>
          <p:cNvSpPr txBox="1"/>
          <p:nvPr/>
        </p:nvSpPr>
        <p:spPr>
          <a:xfrm>
            <a:off x="15926581" y="4771533"/>
            <a:ext cx="6283458" cy="944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l"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Sexual Immorality</a:t>
            </a:r>
          </a:p>
        </p:txBody>
      </p:sp>
      <p:sp>
        <p:nvSpPr>
          <p:cNvPr id="283" name="Unchastity"/>
          <p:cNvSpPr txBox="1"/>
          <p:nvPr/>
        </p:nvSpPr>
        <p:spPr>
          <a:xfrm>
            <a:off x="6613105" y="8075083"/>
            <a:ext cx="9271001" cy="12660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Unchastity</a:t>
            </a:r>
          </a:p>
        </p:txBody>
      </p:sp>
      <p:sp>
        <p:nvSpPr>
          <p:cNvPr id="284" name="Sexual Intercourse"/>
          <p:cNvSpPr txBox="1"/>
          <p:nvPr/>
        </p:nvSpPr>
        <p:spPr>
          <a:xfrm>
            <a:off x="11894453" y="2286033"/>
            <a:ext cx="6604134" cy="944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Sexual Intercourse</a:t>
            </a:r>
          </a:p>
        </p:txBody>
      </p:sp>
      <p:sp>
        <p:nvSpPr>
          <p:cNvPr id="285" name="Unfaithfulness"/>
          <p:cNvSpPr txBox="1"/>
          <p:nvPr/>
        </p:nvSpPr>
        <p:spPr>
          <a:xfrm>
            <a:off x="6979257" y="5819775"/>
            <a:ext cx="4939485" cy="96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Unfaithfulness</a:t>
            </a:r>
          </a:p>
        </p:txBody>
      </p:sp>
      <p:sp>
        <p:nvSpPr>
          <p:cNvPr id="286" name="Oval"/>
          <p:cNvSpPr/>
          <p:nvPr/>
        </p:nvSpPr>
        <p:spPr>
          <a:xfrm>
            <a:off x="18610924" y="2721107"/>
            <a:ext cx="645849" cy="637647"/>
          </a:xfrm>
          <a:prstGeom prst="ellipse">
            <a:avLst/>
          </a:prstGeom>
          <a:solidFill>
            <a:srgbClr val="0433FF"/>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87" name="Prostitution"/>
          <p:cNvSpPr txBox="1"/>
          <p:nvPr/>
        </p:nvSpPr>
        <p:spPr>
          <a:xfrm>
            <a:off x="14929764" y="683017"/>
            <a:ext cx="6604134" cy="944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algn="r" defTabSz="584200">
              <a:spcBef>
                <a:spcPts val="800"/>
              </a:spcBef>
              <a:buClr>
                <a:srgbClr val="FF2600"/>
              </a:buClr>
              <a:defRPr b="1" sz="5500">
                <a:effectLst>
                  <a:outerShdw sx="100000" sy="100000" kx="0" ky="0" algn="b" rotWithShape="0" blurRad="12700" dist="38100" dir="2400000">
                    <a:srgbClr val="000000"/>
                  </a:outerShdw>
                </a:effectLst>
                <a:latin typeface="Cambria"/>
                <a:ea typeface="Cambria"/>
                <a:cs typeface="Cambria"/>
                <a:sym typeface="Cambria"/>
              </a:defRPr>
            </a:lvl1pPr>
          </a:lstStyle>
          <a:p>
            <a:pPr/>
            <a:r>
              <a:t>Prostitution</a:t>
            </a:r>
          </a:p>
        </p:txBody>
      </p:sp>
      <p:sp>
        <p:nvSpPr>
          <p:cNvPr id="288" name="Oval"/>
          <p:cNvSpPr/>
          <p:nvPr/>
        </p:nvSpPr>
        <p:spPr>
          <a:xfrm>
            <a:off x="21646235" y="1118091"/>
            <a:ext cx="645849" cy="637647"/>
          </a:xfrm>
          <a:prstGeom prst="ellipse">
            <a:avLst/>
          </a:prstGeom>
          <a:solidFill>
            <a:srgbClr val="0433FF"/>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89" name="Oval"/>
          <p:cNvSpPr/>
          <p:nvPr/>
        </p:nvSpPr>
        <p:spPr>
          <a:xfrm>
            <a:off x="15196520" y="4555153"/>
            <a:ext cx="645849" cy="637647"/>
          </a:xfrm>
          <a:prstGeom prst="ellipse">
            <a:avLst/>
          </a:prstGeom>
          <a:solidFill>
            <a:srgbClr val="0433FF"/>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90" name="?"/>
          <p:cNvSpPr/>
          <p:nvPr/>
        </p:nvSpPr>
        <p:spPr>
          <a:xfrm>
            <a:off x="8803151" y="8075083"/>
            <a:ext cx="645849" cy="637647"/>
          </a:xfrm>
          <a:prstGeom prst="ellipse">
            <a:avLst/>
          </a:prstGeom>
          <a:solidFill>
            <a:srgbClr val="0433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2600">
                <a:solidFill>
                  <a:srgbClr val="FFFFFF"/>
                </a:solidFill>
                <a:latin typeface="Arial Rounded MT Bold"/>
                <a:ea typeface="Arial Rounded MT Bold"/>
                <a:cs typeface="Arial Rounded MT Bold"/>
                <a:sym typeface="Arial Rounded MT Bold"/>
              </a:defRPr>
            </a:lvl1pPr>
          </a:lstStyle>
          <a:p>
            <a:pPr/>
            <a:r>
              <a:t>?</a:t>
            </a:r>
          </a:p>
        </p:txBody>
      </p:sp>
      <p:sp>
        <p:nvSpPr>
          <p:cNvPr id="291" name="Oval"/>
          <p:cNvSpPr/>
          <p:nvPr/>
        </p:nvSpPr>
        <p:spPr>
          <a:xfrm>
            <a:off x="5837237" y="9659937"/>
            <a:ext cx="645849" cy="637647"/>
          </a:xfrm>
          <a:prstGeom prst="ellipse">
            <a:avLst/>
          </a:prstGeom>
          <a:solidFill>
            <a:srgbClr val="0433FF"/>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92" name="Oval"/>
          <p:cNvSpPr/>
          <p:nvPr/>
        </p:nvSpPr>
        <p:spPr>
          <a:xfrm>
            <a:off x="1255944" y="12177799"/>
            <a:ext cx="645849" cy="637647"/>
          </a:xfrm>
          <a:prstGeom prst="ellipse">
            <a:avLst/>
          </a:prstGeom>
          <a:solidFill>
            <a:srgbClr val="0433FF"/>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293" name="Line"/>
          <p:cNvSpPr/>
          <p:nvPr/>
        </p:nvSpPr>
        <p:spPr>
          <a:xfrm flipV="1">
            <a:off x="13071996" y="8388447"/>
            <a:ext cx="7022698" cy="3818274"/>
          </a:xfrm>
          <a:prstGeom prst="line">
            <a:avLst/>
          </a:prstGeom>
          <a:ln w="139700">
            <a:solidFill>
              <a:srgbClr val="FF2600"/>
            </a:solidFill>
            <a:miter lim="400000"/>
            <a:tailEnd type="triangle"/>
          </a:ln>
        </p:spPr>
        <p:txBody>
          <a:bodyPr lIns="50800" tIns="50800" rIns="50800" bIns="50800" anchor="ctr"/>
          <a:lstStyle/>
          <a:p>
            <a:pPr/>
          </a:p>
        </p:txBody>
      </p:sp>
      <p:sp>
        <p:nvSpPr>
          <p:cNvPr id="294" name="Specific"/>
          <p:cNvSpPr txBox="1"/>
          <p:nvPr/>
        </p:nvSpPr>
        <p:spPr>
          <a:xfrm>
            <a:off x="20266755" y="7747529"/>
            <a:ext cx="253428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5000">
                <a:solidFill>
                  <a:srgbClr val="009193"/>
                </a:solidFill>
                <a:latin typeface="Avenir Next Regular"/>
                <a:ea typeface="Avenir Next Regular"/>
                <a:cs typeface="Avenir Next Regular"/>
                <a:sym typeface="Avenir Next Regular"/>
              </a:defRPr>
            </a:lvl1pPr>
          </a:lstStyle>
          <a:p>
            <a:pPr/>
            <a:r>
              <a:t>Specific</a:t>
            </a:r>
          </a:p>
        </p:txBody>
      </p:sp>
      <p:sp>
        <p:nvSpPr>
          <p:cNvPr id="295" name="General"/>
          <p:cNvSpPr txBox="1"/>
          <p:nvPr/>
        </p:nvSpPr>
        <p:spPr>
          <a:xfrm>
            <a:off x="11801678" y="12177799"/>
            <a:ext cx="254063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5000">
                <a:solidFill>
                  <a:srgbClr val="011993"/>
                </a:solidFill>
                <a:latin typeface="Avenir Next Regular"/>
                <a:ea typeface="Avenir Next Regular"/>
                <a:cs typeface="Avenir Next Regular"/>
                <a:sym typeface="Avenir Next Regular"/>
              </a:defRPr>
            </a:lvl1pPr>
          </a:lstStyle>
          <a:p>
            <a:pPr/>
            <a:r>
              <a:t>General</a:t>
            </a:r>
          </a:p>
        </p:txBody>
      </p:sp>
      <p:sp>
        <p:nvSpPr>
          <p:cNvPr id="296" name="?"/>
          <p:cNvSpPr/>
          <p:nvPr/>
        </p:nvSpPr>
        <p:spPr>
          <a:xfrm>
            <a:off x="11972505" y="6302375"/>
            <a:ext cx="645849" cy="637647"/>
          </a:xfrm>
          <a:prstGeom prst="ellipse">
            <a:avLst/>
          </a:prstGeom>
          <a:solidFill>
            <a:srgbClr val="0433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2600">
                <a:solidFill>
                  <a:srgbClr val="FFFFFF"/>
                </a:solidFill>
                <a:latin typeface="Arial Rounded MT Bold"/>
                <a:ea typeface="Arial Rounded MT Bold"/>
                <a:cs typeface="Arial Rounded MT Bold"/>
                <a:sym typeface="Arial Rounded MT Bold"/>
              </a:defRPr>
            </a:lvl1pPr>
          </a:lstStyle>
          <a:p>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79"/>
                                        </p:tgtEl>
                                        <p:attrNameLst>
                                          <p:attrName>style.visibility</p:attrName>
                                        </p:attrNameLst>
                                      </p:cBhvr>
                                      <p:to>
                                        <p:strVal val="visible"/>
                                      </p:to>
                                    </p:set>
                                    <p:anim calcmode="lin" valueType="num">
                                      <p:cBhvr>
                                        <p:cTn id="7" dur="1250" fill="hold"/>
                                        <p:tgtEl>
                                          <p:spTgt spid="279"/>
                                        </p:tgtEl>
                                        <p:attrNameLst>
                                          <p:attrName>ppt_w</p:attrName>
                                        </p:attrNameLst>
                                      </p:cBhvr>
                                      <p:tavLst>
                                        <p:tav tm="0">
                                          <p:val>
                                            <p:fltVal val="0"/>
                                          </p:val>
                                        </p:tav>
                                        <p:tav tm="100000">
                                          <p:val>
                                            <p:strVal val="#ppt_w"/>
                                          </p:val>
                                        </p:tav>
                                      </p:tavLst>
                                    </p:anim>
                                    <p:anim calcmode="lin" valueType="num">
                                      <p:cBhvr>
                                        <p:cTn id="8" dur="1250" fill="hold"/>
                                        <p:tgtEl>
                                          <p:spTgt spid="279"/>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16" presetID="23" grpId="2" fill="hold">
                                  <p:stCondLst>
                                    <p:cond delay="0"/>
                                  </p:stCondLst>
                                  <p:iterate type="el" backwards="0">
                                    <p:tmAbs val="0"/>
                                  </p:iterate>
                                  <p:childTnLst>
                                    <p:set>
                                      <p:cBhvr>
                                        <p:cTn id="11" fill="hold"/>
                                        <p:tgtEl>
                                          <p:spTgt spid="295"/>
                                        </p:tgtEl>
                                        <p:attrNameLst>
                                          <p:attrName>style.visibility</p:attrName>
                                        </p:attrNameLst>
                                      </p:cBhvr>
                                      <p:to>
                                        <p:strVal val="visible"/>
                                      </p:to>
                                    </p:set>
                                    <p:anim calcmode="lin" valueType="num">
                                      <p:cBhvr>
                                        <p:cTn id="12" dur="750" fill="hold"/>
                                        <p:tgtEl>
                                          <p:spTgt spid="295"/>
                                        </p:tgtEl>
                                        <p:attrNameLst>
                                          <p:attrName>ppt_w</p:attrName>
                                        </p:attrNameLst>
                                      </p:cBhvr>
                                      <p:tavLst>
                                        <p:tav tm="0">
                                          <p:val>
                                            <p:fltVal val="0"/>
                                          </p:val>
                                        </p:tav>
                                        <p:tav tm="100000">
                                          <p:val>
                                            <p:strVal val="#ppt_w"/>
                                          </p:val>
                                        </p:tav>
                                      </p:tavLst>
                                    </p:anim>
                                    <p:anim calcmode="lin" valueType="num">
                                      <p:cBhvr>
                                        <p:cTn id="13" dur="750" fill="hold"/>
                                        <p:tgtEl>
                                          <p:spTgt spid="295"/>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Class="entr" nodeType="afterEffect" presetSubtype="8" presetID="22" grpId="3" fill="hold">
                                  <p:stCondLst>
                                    <p:cond delay="0"/>
                                  </p:stCondLst>
                                  <p:iterate type="el" backwards="0">
                                    <p:tmAbs val="0"/>
                                  </p:iterate>
                                  <p:childTnLst>
                                    <p:set>
                                      <p:cBhvr>
                                        <p:cTn id="16" fill="hold"/>
                                        <p:tgtEl>
                                          <p:spTgt spid="293"/>
                                        </p:tgtEl>
                                        <p:attrNameLst>
                                          <p:attrName>style.visibility</p:attrName>
                                        </p:attrNameLst>
                                      </p:cBhvr>
                                      <p:to>
                                        <p:strVal val="visible"/>
                                      </p:to>
                                    </p:set>
                                    <p:animEffect filter="wipe(left)" transition="in">
                                      <p:cBhvr>
                                        <p:cTn id="17" dur="750"/>
                                        <p:tgtEl>
                                          <p:spTgt spid="293"/>
                                        </p:tgtEl>
                                      </p:cBhvr>
                                    </p:animEffect>
                                  </p:childTnLst>
                                </p:cTn>
                              </p:par>
                            </p:childTnLst>
                          </p:cTn>
                        </p:par>
                        <p:par>
                          <p:cTn id="18" fill="hold">
                            <p:stCondLst>
                              <p:cond delay="2750"/>
                            </p:stCondLst>
                            <p:childTnLst>
                              <p:par>
                                <p:cTn id="19" presetClass="entr" nodeType="afterEffect" presetSubtype="16" presetID="23" grpId="4" fill="hold">
                                  <p:stCondLst>
                                    <p:cond delay="0"/>
                                  </p:stCondLst>
                                  <p:iterate type="el" backwards="0">
                                    <p:tmAbs val="0"/>
                                  </p:iterate>
                                  <p:childTnLst>
                                    <p:set>
                                      <p:cBhvr>
                                        <p:cTn id="20" fill="hold"/>
                                        <p:tgtEl>
                                          <p:spTgt spid="294"/>
                                        </p:tgtEl>
                                        <p:attrNameLst>
                                          <p:attrName>style.visibility</p:attrName>
                                        </p:attrNameLst>
                                      </p:cBhvr>
                                      <p:to>
                                        <p:strVal val="visible"/>
                                      </p:to>
                                    </p:set>
                                    <p:anim calcmode="lin" valueType="num">
                                      <p:cBhvr>
                                        <p:cTn id="21" dur="750" fill="hold"/>
                                        <p:tgtEl>
                                          <p:spTgt spid="294"/>
                                        </p:tgtEl>
                                        <p:attrNameLst>
                                          <p:attrName>ppt_w</p:attrName>
                                        </p:attrNameLst>
                                      </p:cBhvr>
                                      <p:tavLst>
                                        <p:tav tm="0">
                                          <p:val>
                                            <p:fltVal val="0"/>
                                          </p:val>
                                        </p:tav>
                                        <p:tav tm="100000">
                                          <p:val>
                                            <p:strVal val="#ppt_w"/>
                                          </p:val>
                                        </p:tav>
                                      </p:tavLst>
                                    </p:anim>
                                    <p:anim calcmode="lin" valueType="num">
                                      <p:cBhvr>
                                        <p:cTn id="22" dur="750" fill="hold"/>
                                        <p:tgtEl>
                                          <p:spTgt spid="294"/>
                                        </p:tgtEl>
                                        <p:attrNameLst>
                                          <p:attrName>ppt_h</p:attrName>
                                        </p:attrNameLst>
                                      </p:cBhvr>
                                      <p:tavLst>
                                        <p:tav tm="0">
                                          <p:val>
                                            <p:fltVal val="0"/>
                                          </p:val>
                                        </p:tav>
                                        <p:tav tm="100000">
                                          <p:val>
                                            <p:strVal val="#ppt_h"/>
                                          </p:val>
                                        </p:tav>
                                      </p:tavLst>
                                    </p:anim>
                                  </p:childTnLst>
                                </p:cTn>
                              </p:par>
                            </p:childTnLst>
                          </p:cTn>
                        </p:par>
                        <p:par>
                          <p:cTn id="23" fill="hold">
                            <p:stCondLst>
                              <p:cond delay="3500"/>
                            </p:stCondLst>
                            <p:childTnLst>
                              <p:par>
                                <p:cTn id="24" presetClass="entr" nodeType="afterEffect" presetSubtype="8" presetID="22" grpId="5" fill="hold">
                                  <p:stCondLst>
                                    <p:cond delay="400"/>
                                  </p:stCondLst>
                                  <p:iterate type="el" backwards="0">
                                    <p:tmAbs val="0"/>
                                  </p:iterate>
                                  <p:childTnLst>
                                    <p:set>
                                      <p:cBhvr>
                                        <p:cTn id="25" fill="hold"/>
                                        <p:tgtEl>
                                          <p:spTgt spid="280"/>
                                        </p:tgtEl>
                                        <p:attrNameLst>
                                          <p:attrName>style.visibility</p:attrName>
                                        </p:attrNameLst>
                                      </p:cBhvr>
                                      <p:to>
                                        <p:strVal val="visible"/>
                                      </p:to>
                                    </p:set>
                                    <p:animEffect filter="wipe(left)" transition="in">
                                      <p:cBhvr>
                                        <p:cTn id="26" dur="1000"/>
                                        <p:tgtEl>
                                          <p:spTgt spid="280"/>
                                        </p:tgtEl>
                                      </p:cBhvr>
                                    </p:animEffect>
                                  </p:childTnLst>
                                </p:cTn>
                              </p:par>
                            </p:childTnLst>
                          </p:cTn>
                        </p:par>
                        <p:par>
                          <p:cTn id="27" fill="hold">
                            <p:stCondLst>
                              <p:cond delay="4900"/>
                            </p:stCondLst>
                            <p:childTnLst>
                              <p:par>
                                <p:cTn id="28" presetClass="entr" nodeType="afterEffect" presetSubtype="16" presetID="23" grpId="6" fill="hold">
                                  <p:stCondLst>
                                    <p:cond delay="0"/>
                                  </p:stCondLst>
                                  <p:iterate type="el" backwards="0">
                                    <p:tmAbs val="0"/>
                                  </p:iterate>
                                  <p:childTnLst>
                                    <p:set>
                                      <p:cBhvr>
                                        <p:cTn id="29" fill="hold"/>
                                        <p:tgtEl>
                                          <p:spTgt spid="292"/>
                                        </p:tgtEl>
                                        <p:attrNameLst>
                                          <p:attrName>style.visibility</p:attrName>
                                        </p:attrNameLst>
                                      </p:cBhvr>
                                      <p:to>
                                        <p:strVal val="visible"/>
                                      </p:to>
                                    </p:set>
                                    <p:anim calcmode="lin" valueType="num">
                                      <p:cBhvr>
                                        <p:cTn id="30" dur="750" fill="hold"/>
                                        <p:tgtEl>
                                          <p:spTgt spid="292"/>
                                        </p:tgtEl>
                                        <p:attrNameLst>
                                          <p:attrName>ppt_w</p:attrName>
                                        </p:attrNameLst>
                                      </p:cBhvr>
                                      <p:tavLst>
                                        <p:tav tm="0">
                                          <p:val>
                                            <p:fltVal val="0"/>
                                          </p:val>
                                        </p:tav>
                                        <p:tav tm="100000">
                                          <p:val>
                                            <p:strVal val="#ppt_w"/>
                                          </p:val>
                                        </p:tav>
                                      </p:tavLst>
                                    </p:anim>
                                    <p:anim calcmode="lin" valueType="num">
                                      <p:cBhvr>
                                        <p:cTn id="31" dur="750" fill="hold"/>
                                        <p:tgtEl>
                                          <p:spTgt spid="292"/>
                                        </p:tgtEl>
                                        <p:attrNameLst>
                                          <p:attrName>ppt_h</p:attrName>
                                        </p:attrNameLst>
                                      </p:cBhvr>
                                      <p:tavLst>
                                        <p:tav tm="0">
                                          <p:val>
                                            <p:fltVal val="0"/>
                                          </p:val>
                                        </p:tav>
                                        <p:tav tm="100000">
                                          <p:val>
                                            <p:strVal val="#ppt_h"/>
                                          </p:val>
                                        </p:tav>
                                      </p:tavLst>
                                    </p:anim>
                                  </p:childTnLst>
                                </p:cTn>
                              </p:par>
                            </p:childTnLst>
                          </p:cTn>
                        </p:par>
                        <p:par>
                          <p:cTn id="32" fill="hold">
                            <p:stCondLst>
                              <p:cond delay="5650"/>
                            </p:stCondLst>
                            <p:childTnLst>
                              <p:par>
                                <p:cTn id="33" presetClass="entr" nodeType="afterEffect" presetSubtype="1" presetID="22" grpId="7" fill="hold">
                                  <p:stCondLst>
                                    <p:cond delay="0"/>
                                  </p:stCondLst>
                                  <p:iterate type="el" backwards="0">
                                    <p:tmAbs val="0"/>
                                  </p:iterate>
                                  <p:childTnLst>
                                    <p:set>
                                      <p:cBhvr>
                                        <p:cTn id="34" fill="hold"/>
                                        <p:tgtEl>
                                          <p:spTgt spid="278"/>
                                        </p:tgtEl>
                                        <p:attrNameLst>
                                          <p:attrName>style.visibility</p:attrName>
                                        </p:attrNameLst>
                                      </p:cBhvr>
                                      <p:to>
                                        <p:strVal val="visible"/>
                                      </p:to>
                                    </p:set>
                                    <p:animEffect filter="wipe(up)" transition="in">
                                      <p:cBhvr>
                                        <p:cTn id="35" dur="1250"/>
                                        <p:tgtEl>
                                          <p:spTgt spid="278"/>
                                        </p:tgtEl>
                                      </p:cBhvr>
                                    </p:animEffect>
                                  </p:childTnLst>
                                </p:cTn>
                              </p:par>
                            </p:childTnLst>
                          </p:cTn>
                        </p:par>
                        <p:par>
                          <p:cTn id="36" fill="hold">
                            <p:stCondLst>
                              <p:cond delay="6900"/>
                            </p:stCondLst>
                            <p:childTnLst>
                              <p:par>
                                <p:cTn id="37" presetClass="entr" nodeType="afterEffect" presetSubtype="16" presetID="23" grpId="8" fill="hold">
                                  <p:stCondLst>
                                    <p:cond delay="0"/>
                                  </p:stCondLst>
                                  <p:iterate type="el" backwards="0">
                                    <p:tmAbs val="0"/>
                                  </p:iterate>
                                  <p:childTnLst>
                                    <p:set>
                                      <p:cBhvr>
                                        <p:cTn id="38" fill="hold"/>
                                        <p:tgtEl>
                                          <p:spTgt spid="291"/>
                                        </p:tgtEl>
                                        <p:attrNameLst>
                                          <p:attrName>style.visibility</p:attrName>
                                        </p:attrNameLst>
                                      </p:cBhvr>
                                      <p:to>
                                        <p:strVal val="visible"/>
                                      </p:to>
                                    </p:set>
                                    <p:anim calcmode="lin" valueType="num">
                                      <p:cBhvr>
                                        <p:cTn id="39" dur="750" fill="hold"/>
                                        <p:tgtEl>
                                          <p:spTgt spid="291"/>
                                        </p:tgtEl>
                                        <p:attrNameLst>
                                          <p:attrName>ppt_w</p:attrName>
                                        </p:attrNameLst>
                                      </p:cBhvr>
                                      <p:tavLst>
                                        <p:tav tm="0">
                                          <p:val>
                                            <p:fltVal val="0"/>
                                          </p:val>
                                        </p:tav>
                                        <p:tav tm="100000">
                                          <p:val>
                                            <p:strVal val="#ppt_w"/>
                                          </p:val>
                                        </p:tav>
                                      </p:tavLst>
                                    </p:anim>
                                    <p:anim calcmode="lin" valueType="num">
                                      <p:cBhvr>
                                        <p:cTn id="40" dur="750" fill="hold"/>
                                        <p:tgtEl>
                                          <p:spTgt spid="291"/>
                                        </p:tgtEl>
                                        <p:attrNameLst>
                                          <p:attrName>ppt_h</p:attrName>
                                        </p:attrNameLst>
                                      </p:cBhvr>
                                      <p:tavLst>
                                        <p:tav tm="0">
                                          <p:val>
                                            <p:fltVal val="0"/>
                                          </p:val>
                                        </p:tav>
                                        <p:tav tm="100000">
                                          <p:val>
                                            <p:strVal val="#ppt_h"/>
                                          </p:val>
                                        </p:tav>
                                      </p:tavLst>
                                    </p:anim>
                                  </p:childTnLst>
                                </p:cTn>
                              </p:par>
                            </p:childTnLst>
                          </p:cTn>
                        </p:par>
                        <p:par>
                          <p:cTn id="41" fill="hold">
                            <p:stCondLst>
                              <p:cond delay="7650"/>
                            </p:stCondLst>
                            <p:childTnLst>
                              <p:par>
                                <p:cTn id="42" presetClass="entr" nodeType="afterEffect" presetSubtype="1" presetID="22" grpId="9" fill="hold">
                                  <p:stCondLst>
                                    <p:cond delay="0"/>
                                  </p:stCondLst>
                                  <p:iterate type="el" backwards="0">
                                    <p:tmAbs val="0"/>
                                  </p:iterate>
                                  <p:childTnLst>
                                    <p:set>
                                      <p:cBhvr>
                                        <p:cTn id="43" fill="hold"/>
                                        <p:tgtEl>
                                          <p:spTgt spid="281"/>
                                        </p:tgtEl>
                                        <p:attrNameLst>
                                          <p:attrName>style.visibility</p:attrName>
                                        </p:attrNameLst>
                                      </p:cBhvr>
                                      <p:to>
                                        <p:strVal val="visible"/>
                                      </p:to>
                                    </p:set>
                                    <p:animEffect filter="wipe(up)" transition="in">
                                      <p:cBhvr>
                                        <p:cTn id="44" dur="1250"/>
                                        <p:tgtEl>
                                          <p:spTgt spid="281"/>
                                        </p:tgtEl>
                                      </p:cBhvr>
                                    </p:animEffect>
                                  </p:childTnLst>
                                </p:cTn>
                              </p:par>
                            </p:childTnLst>
                          </p:cTn>
                        </p:par>
                        <p:par>
                          <p:cTn id="45" fill="hold">
                            <p:stCondLst>
                              <p:cond delay="8900"/>
                            </p:stCondLst>
                            <p:childTnLst>
                              <p:par>
                                <p:cTn id="46" presetClass="entr" nodeType="afterEffect" presetSubtype="16" presetID="23" grpId="10" fill="hold">
                                  <p:stCondLst>
                                    <p:cond delay="0"/>
                                  </p:stCondLst>
                                  <p:iterate type="el" backwards="0">
                                    <p:tmAbs val="0"/>
                                  </p:iterate>
                                  <p:childTnLst>
                                    <p:set>
                                      <p:cBhvr>
                                        <p:cTn id="47" fill="hold"/>
                                        <p:tgtEl>
                                          <p:spTgt spid="290"/>
                                        </p:tgtEl>
                                        <p:attrNameLst>
                                          <p:attrName>style.visibility</p:attrName>
                                        </p:attrNameLst>
                                      </p:cBhvr>
                                      <p:to>
                                        <p:strVal val="visible"/>
                                      </p:to>
                                    </p:set>
                                    <p:anim calcmode="lin" valueType="num">
                                      <p:cBhvr>
                                        <p:cTn id="48" dur="750" fill="hold"/>
                                        <p:tgtEl>
                                          <p:spTgt spid="290"/>
                                        </p:tgtEl>
                                        <p:attrNameLst>
                                          <p:attrName>ppt_w</p:attrName>
                                        </p:attrNameLst>
                                      </p:cBhvr>
                                      <p:tavLst>
                                        <p:tav tm="0">
                                          <p:val>
                                            <p:fltVal val="0"/>
                                          </p:val>
                                        </p:tav>
                                        <p:tav tm="100000">
                                          <p:val>
                                            <p:strVal val="#ppt_w"/>
                                          </p:val>
                                        </p:tav>
                                      </p:tavLst>
                                    </p:anim>
                                    <p:anim calcmode="lin" valueType="num">
                                      <p:cBhvr>
                                        <p:cTn id="49" dur="750" fill="hold"/>
                                        <p:tgtEl>
                                          <p:spTgt spid="290"/>
                                        </p:tgtEl>
                                        <p:attrNameLst>
                                          <p:attrName>ppt_h</p:attrName>
                                        </p:attrNameLst>
                                      </p:cBhvr>
                                      <p:tavLst>
                                        <p:tav tm="0">
                                          <p:val>
                                            <p:fltVal val="0"/>
                                          </p:val>
                                        </p:tav>
                                        <p:tav tm="100000">
                                          <p:val>
                                            <p:strVal val="#ppt_h"/>
                                          </p:val>
                                        </p:tav>
                                      </p:tavLst>
                                    </p:anim>
                                  </p:childTnLst>
                                </p:cTn>
                              </p:par>
                            </p:childTnLst>
                          </p:cTn>
                        </p:par>
                        <p:par>
                          <p:cTn id="50" fill="hold">
                            <p:stCondLst>
                              <p:cond delay="9650"/>
                            </p:stCondLst>
                            <p:childTnLst>
                              <p:par>
                                <p:cTn id="51" presetClass="entr" nodeType="afterEffect" presetSubtype="1" presetID="22" grpId="11" fill="hold">
                                  <p:stCondLst>
                                    <p:cond delay="0"/>
                                  </p:stCondLst>
                                  <p:iterate type="el" backwards="0">
                                    <p:tmAbs val="0"/>
                                  </p:iterate>
                                  <p:childTnLst>
                                    <p:set>
                                      <p:cBhvr>
                                        <p:cTn id="52" fill="hold"/>
                                        <p:tgtEl>
                                          <p:spTgt spid="283"/>
                                        </p:tgtEl>
                                        <p:attrNameLst>
                                          <p:attrName>style.visibility</p:attrName>
                                        </p:attrNameLst>
                                      </p:cBhvr>
                                      <p:to>
                                        <p:strVal val="visible"/>
                                      </p:to>
                                    </p:set>
                                    <p:animEffect filter="wipe(up)" transition="in">
                                      <p:cBhvr>
                                        <p:cTn id="53" dur="1250"/>
                                        <p:tgtEl>
                                          <p:spTgt spid="283"/>
                                        </p:tgtEl>
                                      </p:cBhvr>
                                    </p:animEffect>
                                  </p:childTnLst>
                                </p:cTn>
                              </p:par>
                            </p:childTnLst>
                          </p:cTn>
                        </p:par>
                        <p:par>
                          <p:cTn id="54" fill="hold">
                            <p:stCondLst>
                              <p:cond delay="10900"/>
                            </p:stCondLst>
                            <p:childTnLst>
                              <p:par>
                                <p:cTn id="55" presetClass="entr" nodeType="afterEffect" presetSubtype="16" presetID="23" grpId="12" fill="hold">
                                  <p:stCondLst>
                                    <p:cond delay="0"/>
                                  </p:stCondLst>
                                  <p:iterate type="el" backwards="0">
                                    <p:tmAbs val="0"/>
                                  </p:iterate>
                                  <p:childTnLst>
                                    <p:set>
                                      <p:cBhvr>
                                        <p:cTn id="56" fill="hold"/>
                                        <p:tgtEl>
                                          <p:spTgt spid="296"/>
                                        </p:tgtEl>
                                        <p:attrNameLst>
                                          <p:attrName>style.visibility</p:attrName>
                                        </p:attrNameLst>
                                      </p:cBhvr>
                                      <p:to>
                                        <p:strVal val="visible"/>
                                      </p:to>
                                    </p:set>
                                    <p:anim calcmode="lin" valueType="num">
                                      <p:cBhvr>
                                        <p:cTn id="57" dur="750" fill="hold"/>
                                        <p:tgtEl>
                                          <p:spTgt spid="296"/>
                                        </p:tgtEl>
                                        <p:attrNameLst>
                                          <p:attrName>ppt_w</p:attrName>
                                        </p:attrNameLst>
                                      </p:cBhvr>
                                      <p:tavLst>
                                        <p:tav tm="0">
                                          <p:val>
                                            <p:fltVal val="0"/>
                                          </p:val>
                                        </p:tav>
                                        <p:tav tm="100000">
                                          <p:val>
                                            <p:strVal val="#ppt_w"/>
                                          </p:val>
                                        </p:tav>
                                      </p:tavLst>
                                    </p:anim>
                                    <p:anim calcmode="lin" valueType="num">
                                      <p:cBhvr>
                                        <p:cTn id="58" dur="750" fill="hold"/>
                                        <p:tgtEl>
                                          <p:spTgt spid="296"/>
                                        </p:tgtEl>
                                        <p:attrNameLst>
                                          <p:attrName>ppt_h</p:attrName>
                                        </p:attrNameLst>
                                      </p:cBhvr>
                                      <p:tavLst>
                                        <p:tav tm="0">
                                          <p:val>
                                            <p:fltVal val="0"/>
                                          </p:val>
                                        </p:tav>
                                        <p:tav tm="100000">
                                          <p:val>
                                            <p:strVal val="#ppt_h"/>
                                          </p:val>
                                        </p:tav>
                                      </p:tavLst>
                                    </p:anim>
                                  </p:childTnLst>
                                </p:cTn>
                              </p:par>
                            </p:childTnLst>
                          </p:cTn>
                        </p:par>
                        <p:par>
                          <p:cTn id="59" fill="hold">
                            <p:stCondLst>
                              <p:cond delay="11650"/>
                            </p:stCondLst>
                            <p:childTnLst>
                              <p:par>
                                <p:cTn id="60" presetClass="entr" nodeType="afterEffect" presetSubtype="1" presetID="22" grpId="13" fill="hold">
                                  <p:stCondLst>
                                    <p:cond delay="0"/>
                                  </p:stCondLst>
                                  <p:iterate type="el" backwards="0">
                                    <p:tmAbs val="0"/>
                                  </p:iterate>
                                  <p:childTnLst>
                                    <p:set>
                                      <p:cBhvr>
                                        <p:cTn id="61" fill="hold"/>
                                        <p:tgtEl>
                                          <p:spTgt spid="285"/>
                                        </p:tgtEl>
                                        <p:attrNameLst>
                                          <p:attrName>style.visibility</p:attrName>
                                        </p:attrNameLst>
                                      </p:cBhvr>
                                      <p:to>
                                        <p:strVal val="visible"/>
                                      </p:to>
                                    </p:set>
                                    <p:animEffect filter="wipe(up)" transition="in">
                                      <p:cBhvr>
                                        <p:cTn id="62" dur="1250"/>
                                        <p:tgtEl>
                                          <p:spTgt spid="285"/>
                                        </p:tgtEl>
                                      </p:cBhvr>
                                    </p:animEffect>
                                  </p:childTnLst>
                                </p:cTn>
                              </p:par>
                            </p:childTnLst>
                          </p:cTn>
                        </p:par>
                        <p:par>
                          <p:cTn id="63" fill="hold">
                            <p:stCondLst>
                              <p:cond delay="12900"/>
                            </p:stCondLst>
                            <p:childTnLst>
                              <p:par>
                                <p:cTn id="64" presetClass="entr" nodeType="afterEffect" presetSubtype="16" presetID="23" grpId="14" fill="hold">
                                  <p:stCondLst>
                                    <p:cond delay="0"/>
                                  </p:stCondLst>
                                  <p:iterate type="el" backwards="0">
                                    <p:tmAbs val="0"/>
                                  </p:iterate>
                                  <p:childTnLst>
                                    <p:set>
                                      <p:cBhvr>
                                        <p:cTn id="65" fill="hold"/>
                                        <p:tgtEl>
                                          <p:spTgt spid="289"/>
                                        </p:tgtEl>
                                        <p:attrNameLst>
                                          <p:attrName>style.visibility</p:attrName>
                                        </p:attrNameLst>
                                      </p:cBhvr>
                                      <p:to>
                                        <p:strVal val="visible"/>
                                      </p:to>
                                    </p:set>
                                    <p:anim calcmode="lin" valueType="num">
                                      <p:cBhvr>
                                        <p:cTn id="66" dur="750" fill="hold"/>
                                        <p:tgtEl>
                                          <p:spTgt spid="289"/>
                                        </p:tgtEl>
                                        <p:attrNameLst>
                                          <p:attrName>ppt_w</p:attrName>
                                        </p:attrNameLst>
                                      </p:cBhvr>
                                      <p:tavLst>
                                        <p:tav tm="0">
                                          <p:val>
                                            <p:fltVal val="0"/>
                                          </p:val>
                                        </p:tav>
                                        <p:tav tm="100000">
                                          <p:val>
                                            <p:strVal val="#ppt_w"/>
                                          </p:val>
                                        </p:tav>
                                      </p:tavLst>
                                    </p:anim>
                                    <p:anim calcmode="lin" valueType="num">
                                      <p:cBhvr>
                                        <p:cTn id="67" dur="750" fill="hold"/>
                                        <p:tgtEl>
                                          <p:spTgt spid="289"/>
                                        </p:tgtEl>
                                        <p:attrNameLst>
                                          <p:attrName>ppt_h</p:attrName>
                                        </p:attrNameLst>
                                      </p:cBhvr>
                                      <p:tavLst>
                                        <p:tav tm="0">
                                          <p:val>
                                            <p:fltVal val="0"/>
                                          </p:val>
                                        </p:tav>
                                        <p:tav tm="100000">
                                          <p:val>
                                            <p:strVal val="#ppt_h"/>
                                          </p:val>
                                        </p:tav>
                                      </p:tavLst>
                                    </p:anim>
                                  </p:childTnLst>
                                </p:cTn>
                              </p:par>
                            </p:childTnLst>
                          </p:cTn>
                        </p:par>
                        <p:par>
                          <p:cTn id="68" fill="hold">
                            <p:stCondLst>
                              <p:cond delay="13650"/>
                            </p:stCondLst>
                            <p:childTnLst>
                              <p:par>
                                <p:cTn id="69" presetClass="entr" nodeType="afterEffect" presetSubtype="1" presetID="22" grpId="15" fill="hold">
                                  <p:stCondLst>
                                    <p:cond delay="0"/>
                                  </p:stCondLst>
                                  <p:iterate type="el" backwards="0">
                                    <p:tmAbs val="0"/>
                                  </p:iterate>
                                  <p:childTnLst>
                                    <p:set>
                                      <p:cBhvr>
                                        <p:cTn id="70" fill="hold"/>
                                        <p:tgtEl>
                                          <p:spTgt spid="282"/>
                                        </p:tgtEl>
                                        <p:attrNameLst>
                                          <p:attrName>style.visibility</p:attrName>
                                        </p:attrNameLst>
                                      </p:cBhvr>
                                      <p:to>
                                        <p:strVal val="visible"/>
                                      </p:to>
                                    </p:set>
                                    <p:animEffect filter="wipe(up)" transition="in">
                                      <p:cBhvr>
                                        <p:cTn id="71" dur="1250"/>
                                        <p:tgtEl>
                                          <p:spTgt spid="282"/>
                                        </p:tgtEl>
                                      </p:cBhvr>
                                    </p:animEffect>
                                  </p:childTnLst>
                                </p:cTn>
                              </p:par>
                            </p:childTnLst>
                          </p:cTn>
                        </p:par>
                        <p:par>
                          <p:cTn id="72" fill="hold">
                            <p:stCondLst>
                              <p:cond delay="14900"/>
                            </p:stCondLst>
                            <p:childTnLst>
                              <p:par>
                                <p:cTn id="73" presetClass="entr" nodeType="afterEffect" presetSubtype="16" presetID="23" grpId="16" fill="hold">
                                  <p:stCondLst>
                                    <p:cond delay="0"/>
                                  </p:stCondLst>
                                  <p:iterate type="el" backwards="0">
                                    <p:tmAbs val="0"/>
                                  </p:iterate>
                                  <p:childTnLst>
                                    <p:set>
                                      <p:cBhvr>
                                        <p:cTn id="74" fill="hold"/>
                                        <p:tgtEl>
                                          <p:spTgt spid="286"/>
                                        </p:tgtEl>
                                        <p:attrNameLst>
                                          <p:attrName>style.visibility</p:attrName>
                                        </p:attrNameLst>
                                      </p:cBhvr>
                                      <p:to>
                                        <p:strVal val="visible"/>
                                      </p:to>
                                    </p:set>
                                    <p:anim calcmode="lin" valueType="num">
                                      <p:cBhvr>
                                        <p:cTn id="75" dur="750" fill="hold"/>
                                        <p:tgtEl>
                                          <p:spTgt spid="286"/>
                                        </p:tgtEl>
                                        <p:attrNameLst>
                                          <p:attrName>ppt_w</p:attrName>
                                        </p:attrNameLst>
                                      </p:cBhvr>
                                      <p:tavLst>
                                        <p:tav tm="0">
                                          <p:val>
                                            <p:fltVal val="0"/>
                                          </p:val>
                                        </p:tav>
                                        <p:tav tm="100000">
                                          <p:val>
                                            <p:strVal val="#ppt_w"/>
                                          </p:val>
                                        </p:tav>
                                      </p:tavLst>
                                    </p:anim>
                                    <p:anim calcmode="lin" valueType="num">
                                      <p:cBhvr>
                                        <p:cTn id="76" dur="750" fill="hold"/>
                                        <p:tgtEl>
                                          <p:spTgt spid="286"/>
                                        </p:tgtEl>
                                        <p:attrNameLst>
                                          <p:attrName>ppt_h</p:attrName>
                                        </p:attrNameLst>
                                      </p:cBhvr>
                                      <p:tavLst>
                                        <p:tav tm="0">
                                          <p:val>
                                            <p:fltVal val="0"/>
                                          </p:val>
                                        </p:tav>
                                        <p:tav tm="100000">
                                          <p:val>
                                            <p:strVal val="#ppt_h"/>
                                          </p:val>
                                        </p:tav>
                                      </p:tavLst>
                                    </p:anim>
                                  </p:childTnLst>
                                </p:cTn>
                              </p:par>
                            </p:childTnLst>
                          </p:cTn>
                        </p:par>
                        <p:par>
                          <p:cTn id="77" fill="hold">
                            <p:stCondLst>
                              <p:cond delay="15650"/>
                            </p:stCondLst>
                            <p:childTnLst>
                              <p:par>
                                <p:cTn id="78" presetClass="entr" nodeType="afterEffect" presetSubtype="1" presetID="22" grpId="17" fill="hold">
                                  <p:stCondLst>
                                    <p:cond delay="0"/>
                                  </p:stCondLst>
                                  <p:iterate type="el" backwards="0">
                                    <p:tmAbs val="0"/>
                                  </p:iterate>
                                  <p:childTnLst>
                                    <p:set>
                                      <p:cBhvr>
                                        <p:cTn id="79" fill="hold"/>
                                        <p:tgtEl>
                                          <p:spTgt spid="284"/>
                                        </p:tgtEl>
                                        <p:attrNameLst>
                                          <p:attrName>style.visibility</p:attrName>
                                        </p:attrNameLst>
                                      </p:cBhvr>
                                      <p:to>
                                        <p:strVal val="visible"/>
                                      </p:to>
                                    </p:set>
                                    <p:animEffect filter="wipe(up)" transition="in">
                                      <p:cBhvr>
                                        <p:cTn id="80" dur="1250"/>
                                        <p:tgtEl>
                                          <p:spTgt spid="284"/>
                                        </p:tgtEl>
                                      </p:cBhvr>
                                    </p:animEffect>
                                  </p:childTnLst>
                                </p:cTn>
                              </p:par>
                            </p:childTnLst>
                          </p:cTn>
                        </p:par>
                        <p:par>
                          <p:cTn id="81" fill="hold">
                            <p:stCondLst>
                              <p:cond delay="16900"/>
                            </p:stCondLst>
                            <p:childTnLst>
                              <p:par>
                                <p:cTn id="82" presetClass="entr" nodeType="afterEffect" presetSubtype="16" presetID="23" grpId="18" fill="hold">
                                  <p:stCondLst>
                                    <p:cond delay="0"/>
                                  </p:stCondLst>
                                  <p:iterate type="el" backwards="0">
                                    <p:tmAbs val="0"/>
                                  </p:iterate>
                                  <p:childTnLst>
                                    <p:set>
                                      <p:cBhvr>
                                        <p:cTn id="83" fill="hold"/>
                                        <p:tgtEl>
                                          <p:spTgt spid="288"/>
                                        </p:tgtEl>
                                        <p:attrNameLst>
                                          <p:attrName>style.visibility</p:attrName>
                                        </p:attrNameLst>
                                      </p:cBhvr>
                                      <p:to>
                                        <p:strVal val="visible"/>
                                      </p:to>
                                    </p:set>
                                    <p:anim calcmode="lin" valueType="num">
                                      <p:cBhvr>
                                        <p:cTn id="84" dur="750" fill="hold"/>
                                        <p:tgtEl>
                                          <p:spTgt spid="288"/>
                                        </p:tgtEl>
                                        <p:attrNameLst>
                                          <p:attrName>ppt_w</p:attrName>
                                        </p:attrNameLst>
                                      </p:cBhvr>
                                      <p:tavLst>
                                        <p:tav tm="0">
                                          <p:val>
                                            <p:fltVal val="0"/>
                                          </p:val>
                                        </p:tav>
                                        <p:tav tm="100000">
                                          <p:val>
                                            <p:strVal val="#ppt_w"/>
                                          </p:val>
                                        </p:tav>
                                      </p:tavLst>
                                    </p:anim>
                                    <p:anim calcmode="lin" valueType="num">
                                      <p:cBhvr>
                                        <p:cTn id="85" dur="750" fill="hold"/>
                                        <p:tgtEl>
                                          <p:spTgt spid="288"/>
                                        </p:tgtEl>
                                        <p:attrNameLst>
                                          <p:attrName>ppt_h</p:attrName>
                                        </p:attrNameLst>
                                      </p:cBhvr>
                                      <p:tavLst>
                                        <p:tav tm="0">
                                          <p:val>
                                            <p:fltVal val="0"/>
                                          </p:val>
                                        </p:tav>
                                        <p:tav tm="100000">
                                          <p:val>
                                            <p:strVal val="#ppt_h"/>
                                          </p:val>
                                        </p:tav>
                                      </p:tavLst>
                                    </p:anim>
                                  </p:childTnLst>
                                </p:cTn>
                              </p:par>
                            </p:childTnLst>
                          </p:cTn>
                        </p:par>
                        <p:par>
                          <p:cTn id="86" fill="hold">
                            <p:stCondLst>
                              <p:cond delay="17650"/>
                            </p:stCondLst>
                            <p:childTnLst>
                              <p:par>
                                <p:cTn id="87" presetClass="entr" nodeType="afterEffect" presetSubtype="1" presetID="22" grpId="19" fill="hold">
                                  <p:stCondLst>
                                    <p:cond delay="0"/>
                                  </p:stCondLst>
                                  <p:iterate type="el" backwards="0">
                                    <p:tmAbs val="0"/>
                                  </p:iterate>
                                  <p:childTnLst>
                                    <p:set>
                                      <p:cBhvr>
                                        <p:cTn id="88" fill="hold"/>
                                        <p:tgtEl>
                                          <p:spTgt spid="287"/>
                                        </p:tgtEl>
                                        <p:attrNameLst>
                                          <p:attrName>style.visibility</p:attrName>
                                        </p:attrNameLst>
                                      </p:cBhvr>
                                      <p:to>
                                        <p:strVal val="visible"/>
                                      </p:to>
                                    </p:set>
                                    <p:animEffect filter="wipe(up)" transition="in">
                                      <p:cBhvr>
                                        <p:cTn id="89" dur="1250"/>
                                        <p:tgtEl>
                                          <p:spTgt spid="2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9" grpId="1"/>
      <p:bldP build="whole" bldLvl="1" animBg="1" rev="0" advAuto="0" spid="291" grpId="8"/>
      <p:bldP build="whole" bldLvl="1" animBg="1" rev="0" advAuto="0" spid="282" grpId="15"/>
      <p:bldP build="whole" bldLvl="1" animBg="1" rev="0" advAuto="0" spid="284" grpId="17"/>
      <p:bldP build="whole" bldLvl="1" animBg="1" rev="0" advAuto="0" spid="287" grpId="19"/>
      <p:bldP build="whole" bldLvl="1" animBg="1" rev="0" advAuto="0" spid="278" grpId="7"/>
      <p:bldP build="whole" bldLvl="1" animBg="1" rev="0" advAuto="0" spid="294" grpId="4"/>
      <p:bldP build="whole" bldLvl="1" animBg="1" rev="0" advAuto="0" spid="283" grpId="11"/>
      <p:bldP build="whole" bldLvl="1" animBg="1" rev="0" advAuto="0" spid="292" grpId="6"/>
      <p:bldP build="whole" bldLvl="1" animBg="1" rev="0" advAuto="0" spid="281" grpId="9"/>
      <p:bldP build="whole" bldLvl="1" animBg="1" rev="0" advAuto="0" spid="289" grpId="14"/>
      <p:bldP build="whole" bldLvl="1" animBg="1" rev="0" advAuto="0" spid="286" grpId="16"/>
      <p:bldP build="whole" bldLvl="1" animBg="1" rev="0" advAuto="0" spid="296" grpId="12"/>
      <p:bldP build="whole" bldLvl="1" animBg="1" rev="0" advAuto="0" spid="280" grpId="5"/>
      <p:bldP build="whole" bldLvl="1" animBg="1" rev="0" advAuto="0" spid="295" grpId="2"/>
      <p:bldP build="whole" bldLvl="1" animBg="1" rev="0" advAuto="0" spid="290" grpId="10"/>
      <p:bldP build="whole" bldLvl="1" animBg="1" rev="0" advAuto="0" spid="293" grpId="3"/>
      <p:bldP build="whole" bldLvl="1" animBg="1" rev="0" advAuto="0" spid="288" grpId="18"/>
      <p:bldP build="whole" bldLvl="1" animBg="1" rev="0" advAuto="0" spid="285" grpId="13"/>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Pornography should be clearly and forcefully condemned and not tolerated in our churches. I have certainly preached against it. Physical and verbal abuse is also sinful and should not be condoned or tolerated in any way; but does it give a wife the right"/>
          <p:cNvSpPr txBox="1"/>
          <p:nvPr>
            <p:ph type="title" idx="4294967295"/>
          </p:nvPr>
        </p:nvSpPr>
        <p:spPr>
          <a:xfrm>
            <a:off x="720163" y="1059787"/>
            <a:ext cx="22943674" cy="12656213"/>
          </a:xfrm>
          <a:prstGeom prst="rect">
            <a:avLst/>
          </a:prstGeom>
        </p:spPr>
        <p:txBody>
          <a:bodyPr anchor="t">
            <a:noAutofit/>
          </a:bodyPr>
          <a:lstStyle/>
          <a:p>
            <a:pPr>
              <a:lnSpc>
                <a:spcPct val="100000"/>
              </a:lnSpc>
              <a:defRPr b="1" spc="-55" sz="55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Pornography should be clearly and forcefully condemned and not tolerated in our churches. I have certainly preached against it. Physical and verbal abuse is also sinful and should not be condoned or tolerated in any way; but does it give a wife the right to divorce and remarry? …</a:t>
            </a:r>
          </a:p>
          <a:p>
            <a:pPr>
              <a:lnSpc>
                <a:spcPct val="100000"/>
              </a:lnSpc>
              <a:defRPr b="1" spc="-55" sz="55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p>
          <a:p>
            <a:pPr>
              <a:lnSpc>
                <a:spcPct val="100000"/>
              </a:lnSpc>
              <a:defRPr b="1" spc="-55" sz="55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Once again, if lust is not the same thing as adultery, how does lusting over and over again somehow become adultery? Does hating over and over again become murder? …</a:t>
            </a:r>
          </a:p>
          <a:p>
            <a:pPr>
              <a:lnSpc>
                <a:spcPct val="100000"/>
              </a:lnSpc>
              <a:defRPr b="1" spc="-55" sz="55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p>
          <a:p>
            <a:pPr>
              <a:lnSpc>
                <a:spcPct val="100000"/>
              </a:lnSpc>
              <a:defRPr b="1" spc="-55" sz="55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If a husband kisses a woman who is not his wife romantically, has he broken his marriage vows? I would say yes, but is that porneia? Ultimately, this discussion boils down to the meaning of the term porneia, and the only way we can understand what that term means is by consulting Greek-English lexicons and looking at the usage of the term in the OT [LXX], the NT, and ancient Greek literature.</a:t>
            </a:r>
          </a:p>
        </p:txBody>
      </p:sp>
      <p:sp>
        <p:nvSpPr>
          <p:cNvPr id="299"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98"/>
                                        </p:tgtEl>
                                        <p:attrNameLst>
                                          <p:attrName>style.visibility</p:attrName>
                                        </p:attrNameLst>
                                      </p:cBhvr>
                                      <p:to>
                                        <p:strVal val="visible"/>
                                      </p:to>
                                    </p:set>
                                    <p:anim calcmode="lin" valueType="num">
                                      <p:cBhvr>
                                        <p:cTn id="7" dur="1000" fill="hold"/>
                                        <p:tgtEl>
                                          <p:spTgt spid="298"/>
                                        </p:tgtEl>
                                        <p:attrNameLst>
                                          <p:attrName>ppt_w</p:attrName>
                                        </p:attrNameLst>
                                      </p:cBhvr>
                                      <p:tavLst>
                                        <p:tav tm="0">
                                          <p:val>
                                            <p:fltVal val="0"/>
                                          </p:val>
                                        </p:tav>
                                        <p:tav tm="100000">
                                          <p:val>
                                            <p:strVal val="#ppt_w"/>
                                          </p:val>
                                        </p:tav>
                                      </p:tavLst>
                                    </p:anim>
                                    <p:anim calcmode="lin" valueType="num">
                                      <p:cBhvr>
                                        <p:cTn id="8" dur="1000" fill="hold"/>
                                        <p:tgtEl>
                                          <p:spTgt spid="2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8"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Fornication"/>
          <p:cNvSpPr txBox="1"/>
          <p:nvPr>
            <p:ph type="title" idx="4294967295"/>
          </p:nvPr>
        </p:nvSpPr>
        <p:spPr>
          <a:xfrm>
            <a:off x="-1" y="643466"/>
            <a:ext cx="24384001" cy="1719528"/>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Fornication</a:t>
            </a:r>
          </a:p>
        </p:txBody>
      </p:sp>
      <p:sp>
        <p:nvSpPr>
          <p:cNvPr id="302" name="Transliteration of a Latin word"/>
          <p:cNvSpPr txBox="1"/>
          <p:nvPr/>
        </p:nvSpPr>
        <p:spPr>
          <a:xfrm>
            <a:off x="1753988" y="3183466"/>
            <a:ext cx="22748546"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lvl1pPr>
          </a:lstStyle>
          <a:p>
            <a:pPr/>
            <a:r>
              <a:t>Transliteration of a Latin word</a:t>
            </a:r>
          </a:p>
        </p:txBody>
      </p:sp>
      <p:sp>
        <p:nvSpPr>
          <p:cNvPr id="303" name="Associated with prostitution"/>
          <p:cNvSpPr txBox="1"/>
          <p:nvPr/>
        </p:nvSpPr>
        <p:spPr>
          <a:xfrm>
            <a:off x="1753988" y="4580466"/>
            <a:ext cx="22748546"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lvl1pPr>
          </a:lstStyle>
          <a:p>
            <a:pPr/>
            <a:r>
              <a:t>Associated with prostitution</a:t>
            </a:r>
          </a:p>
        </p:txBody>
      </p:sp>
      <p:sp>
        <p:nvSpPr>
          <p:cNvPr id="304" name="Defined:…"/>
          <p:cNvSpPr txBox="1"/>
          <p:nvPr/>
        </p:nvSpPr>
        <p:spPr>
          <a:xfrm>
            <a:off x="1753988" y="5977466"/>
            <a:ext cx="21860471" cy="41483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t>Defined:</a:t>
            </a:r>
          </a:p>
          <a:p>
            <a:pPr lvl="1" marL="1333500" indent="-571500" algn="l" defTabSz="584200">
              <a:spcBef>
                <a:spcPts val="800"/>
              </a:spcBef>
              <a:buClr>
                <a:srgbClr val="FF2600"/>
              </a:buClr>
              <a:buSzPct val="100000"/>
              <a:buChar char="•"/>
              <a:defRPr sz="47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t>“Illicit sexual intercourse on the part of an unmarried person.” </a:t>
            </a:r>
            <a:r>
              <a:rPr>
                <a:solidFill>
                  <a:srgbClr val="008F00"/>
                </a:solidFill>
              </a:rPr>
              <a:t>[Merriam Webster’s Collegiate Dictionary, 5th Edition]</a:t>
            </a:r>
            <a:endParaRPr>
              <a:solidFill>
                <a:srgbClr val="008F00"/>
              </a:solidFill>
            </a:endParaRPr>
          </a:p>
          <a:p>
            <a:pPr lvl="1" marL="1333500" indent="-571500" algn="l" defTabSz="584200">
              <a:spcBef>
                <a:spcPts val="800"/>
              </a:spcBef>
              <a:buClr>
                <a:srgbClr val="FF2600"/>
              </a:buClr>
              <a:buSzPct val="100000"/>
              <a:buChar char="•"/>
              <a:defRPr sz="47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t>“Consensual sexual intercourse between two persons not married to each other” </a:t>
            </a:r>
            <a:r>
              <a:rPr>
                <a:solidFill>
                  <a:srgbClr val="008F00"/>
                </a:solidFill>
              </a:rPr>
              <a:t>[10th Edition]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01"/>
                                        </p:tgtEl>
                                        <p:attrNameLst>
                                          <p:attrName>style.visibility</p:attrName>
                                        </p:attrNameLst>
                                      </p:cBhvr>
                                      <p:to>
                                        <p:strVal val="visible"/>
                                      </p:to>
                                    </p:set>
                                    <p:anim calcmode="lin" valueType="num">
                                      <p:cBhvr>
                                        <p:cTn id="7" dur="1250" fill="hold"/>
                                        <p:tgtEl>
                                          <p:spTgt spid="301"/>
                                        </p:tgtEl>
                                        <p:attrNameLst>
                                          <p:attrName>ppt_w</p:attrName>
                                        </p:attrNameLst>
                                      </p:cBhvr>
                                      <p:tavLst>
                                        <p:tav tm="0">
                                          <p:val>
                                            <p:fltVal val="0"/>
                                          </p:val>
                                        </p:tav>
                                        <p:tav tm="100000">
                                          <p:val>
                                            <p:strVal val="#ppt_w"/>
                                          </p:val>
                                        </p:tav>
                                      </p:tavLst>
                                    </p:anim>
                                    <p:anim calcmode="lin" valueType="num">
                                      <p:cBhvr>
                                        <p:cTn id="8" dur="1250" fill="hold"/>
                                        <p:tgtEl>
                                          <p:spTgt spid="30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302">
                                            <p:bg/>
                                          </p:spTgt>
                                        </p:tgtEl>
                                        <p:attrNameLst>
                                          <p:attrName>style.visibility</p:attrName>
                                        </p:attrNameLst>
                                      </p:cBhvr>
                                      <p:to>
                                        <p:strVal val="visible"/>
                                      </p:to>
                                    </p:set>
                                    <p:animEffect filter="wipe(left)" transition="in">
                                      <p:cBhvr>
                                        <p:cTn id="13" dur="1250"/>
                                        <p:tgtEl>
                                          <p:spTgt spid="302">
                                            <p:bg/>
                                          </p:spTgt>
                                        </p:tgtEl>
                                      </p:cBhvr>
                                    </p:animEffect>
                                  </p:childTnLst>
                                </p:cTn>
                              </p:par>
                              <p:par>
                                <p:cTn id="14" presetClass="entr" nodeType="withEffect" presetSubtype="8" presetID="22" grpId="2" fill="hold">
                                  <p:stCondLst>
                                    <p:cond delay="0"/>
                                  </p:stCondLst>
                                  <p:iterate type="el" backwards="0">
                                    <p:tmAbs val="0"/>
                                  </p:iterate>
                                  <p:childTnLst>
                                    <p:set>
                                      <p:cBhvr>
                                        <p:cTn id="15" fill="hold"/>
                                        <p:tgtEl>
                                          <p:spTgt spid="302">
                                            <p:txEl>
                                              <p:pRg st="0" end="0"/>
                                            </p:txEl>
                                          </p:spTgt>
                                        </p:tgtEl>
                                        <p:attrNameLst>
                                          <p:attrName>style.visibility</p:attrName>
                                        </p:attrNameLst>
                                      </p:cBhvr>
                                      <p:to>
                                        <p:strVal val="visible"/>
                                      </p:to>
                                    </p:set>
                                    <p:animEffect filter="wipe(left)" transition="in">
                                      <p:cBhvr>
                                        <p:cTn id="16" dur="1250"/>
                                        <p:tgtEl>
                                          <p:spTgt spid="30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8" presetID="22" grpId="3" fill="hold">
                                  <p:stCondLst>
                                    <p:cond delay="0"/>
                                  </p:stCondLst>
                                  <p:iterate type="el" backwards="0">
                                    <p:tmAbs val="0"/>
                                  </p:iterate>
                                  <p:childTnLst>
                                    <p:set>
                                      <p:cBhvr>
                                        <p:cTn id="20" fill="hold"/>
                                        <p:tgtEl>
                                          <p:spTgt spid="303">
                                            <p:bg/>
                                          </p:spTgt>
                                        </p:tgtEl>
                                        <p:attrNameLst>
                                          <p:attrName>style.visibility</p:attrName>
                                        </p:attrNameLst>
                                      </p:cBhvr>
                                      <p:to>
                                        <p:strVal val="visible"/>
                                      </p:to>
                                    </p:set>
                                    <p:animEffect filter="wipe(left)" transition="in">
                                      <p:cBhvr>
                                        <p:cTn id="21" dur="1250"/>
                                        <p:tgtEl>
                                          <p:spTgt spid="303">
                                            <p:bg/>
                                          </p:spTgt>
                                        </p:tgtEl>
                                      </p:cBhvr>
                                    </p:animEffect>
                                  </p:childTnLst>
                                </p:cTn>
                              </p:par>
                              <p:par>
                                <p:cTn id="22" presetClass="entr" nodeType="withEffect" presetSubtype="8" presetID="22" grpId="3" fill="hold">
                                  <p:stCondLst>
                                    <p:cond delay="0"/>
                                  </p:stCondLst>
                                  <p:iterate type="el" backwards="0">
                                    <p:tmAbs val="0"/>
                                  </p:iterate>
                                  <p:childTnLst>
                                    <p:set>
                                      <p:cBhvr>
                                        <p:cTn id="23" fill="hold"/>
                                        <p:tgtEl>
                                          <p:spTgt spid="303">
                                            <p:txEl>
                                              <p:pRg st="0" end="0"/>
                                            </p:txEl>
                                          </p:spTgt>
                                        </p:tgtEl>
                                        <p:attrNameLst>
                                          <p:attrName>style.visibility</p:attrName>
                                        </p:attrNameLst>
                                      </p:cBhvr>
                                      <p:to>
                                        <p:strVal val="visible"/>
                                      </p:to>
                                    </p:set>
                                    <p:animEffect filter="wipe(left)" transition="in">
                                      <p:cBhvr>
                                        <p:cTn id="24" dur="1250"/>
                                        <p:tgtEl>
                                          <p:spTgt spid="30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2" grpId="4" fill="hold">
                                  <p:stCondLst>
                                    <p:cond delay="0"/>
                                  </p:stCondLst>
                                  <p:iterate type="el" backwards="0">
                                    <p:tmAbs val="0"/>
                                  </p:iterate>
                                  <p:childTnLst>
                                    <p:set>
                                      <p:cBhvr>
                                        <p:cTn id="28" fill="hold"/>
                                        <p:tgtEl>
                                          <p:spTgt spid="304">
                                            <p:bg/>
                                          </p:spTgt>
                                        </p:tgtEl>
                                        <p:attrNameLst>
                                          <p:attrName>style.visibility</p:attrName>
                                        </p:attrNameLst>
                                      </p:cBhvr>
                                      <p:to>
                                        <p:strVal val="visible"/>
                                      </p:to>
                                    </p:set>
                                    <p:animEffect filter="wipe(left)" transition="in">
                                      <p:cBhvr>
                                        <p:cTn id="29" dur="1250"/>
                                        <p:tgtEl>
                                          <p:spTgt spid="304">
                                            <p:bg/>
                                          </p:spTgt>
                                        </p:tgtEl>
                                      </p:cBhvr>
                                    </p:animEffect>
                                  </p:childTnLst>
                                </p:cTn>
                              </p:par>
                              <p:par>
                                <p:cTn id="30" presetClass="entr" nodeType="withEffect" presetSubtype="8" presetID="22" grpId="4" fill="hold">
                                  <p:stCondLst>
                                    <p:cond delay="0"/>
                                  </p:stCondLst>
                                  <p:iterate type="el" backwards="0">
                                    <p:tmAbs val="0"/>
                                  </p:iterate>
                                  <p:childTnLst>
                                    <p:set>
                                      <p:cBhvr>
                                        <p:cTn id="31" fill="hold"/>
                                        <p:tgtEl>
                                          <p:spTgt spid="304">
                                            <p:txEl>
                                              <p:pRg st="0" end="0"/>
                                            </p:txEl>
                                          </p:spTgt>
                                        </p:tgtEl>
                                        <p:attrNameLst>
                                          <p:attrName>style.visibility</p:attrName>
                                        </p:attrNameLst>
                                      </p:cBhvr>
                                      <p:to>
                                        <p:strVal val="visible"/>
                                      </p:to>
                                    </p:set>
                                    <p:animEffect filter="wipe(left)" transition="in">
                                      <p:cBhvr>
                                        <p:cTn id="32" dur="1250"/>
                                        <p:tgtEl>
                                          <p:spTgt spid="304">
                                            <p:txEl>
                                              <p:pRg st="0" end="0"/>
                                            </p:txEl>
                                          </p:spTgt>
                                        </p:tgtEl>
                                      </p:cBhvr>
                                    </p:animEffect>
                                  </p:childTnLst>
                                </p:cTn>
                              </p:par>
                            </p:childTnLst>
                          </p:cTn>
                        </p:par>
                        <p:par>
                          <p:cTn id="33" fill="hold">
                            <p:stCondLst>
                              <p:cond delay="1250"/>
                            </p:stCondLst>
                            <p:childTnLst>
                              <p:par>
                                <p:cTn id="34" presetClass="entr" nodeType="afterEffect" presetSubtype="8" presetID="22" grpId="4" fill="hold">
                                  <p:stCondLst>
                                    <p:cond delay="0"/>
                                  </p:stCondLst>
                                  <p:iterate type="el" backwards="0">
                                    <p:tmAbs val="0"/>
                                  </p:iterate>
                                  <p:childTnLst>
                                    <p:set>
                                      <p:cBhvr>
                                        <p:cTn id="35" fill="hold"/>
                                        <p:tgtEl>
                                          <p:spTgt spid="304">
                                            <p:txEl>
                                              <p:pRg st="1" end="1"/>
                                            </p:txEl>
                                          </p:spTgt>
                                        </p:tgtEl>
                                        <p:attrNameLst>
                                          <p:attrName>style.visibility</p:attrName>
                                        </p:attrNameLst>
                                      </p:cBhvr>
                                      <p:to>
                                        <p:strVal val="visible"/>
                                      </p:to>
                                    </p:set>
                                    <p:animEffect filter="wipe(left)" transition="in">
                                      <p:cBhvr>
                                        <p:cTn id="36" dur="1250"/>
                                        <p:tgtEl>
                                          <p:spTgt spid="304">
                                            <p:txEl>
                                              <p:pRg st="1" end="1"/>
                                            </p:txEl>
                                          </p:spTgt>
                                        </p:tgtEl>
                                      </p:cBhvr>
                                    </p:animEffect>
                                  </p:childTnLst>
                                </p:cTn>
                              </p:par>
                            </p:childTnLst>
                          </p:cTn>
                        </p:par>
                        <p:par>
                          <p:cTn id="37" fill="hold">
                            <p:stCondLst>
                              <p:cond delay="2500"/>
                            </p:stCondLst>
                            <p:childTnLst>
                              <p:par>
                                <p:cTn id="38" presetClass="entr" nodeType="afterEffect" presetSubtype="8" presetID="22" grpId="4" fill="hold">
                                  <p:stCondLst>
                                    <p:cond delay="0"/>
                                  </p:stCondLst>
                                  <p:iterate type="el" backwards="0">
                                    <p:tmAbs val="0"/>
                                  </p:iterate>
                                  <p:childTnLst>
                                    <p:set>
                                      <p:cBhvr>
                                        <p:cTn id="39" fill="hold"/>
                                        <p:tgtEl>
                                          <p:spTgt spid="304">
                                            <p:txEl>
                                              <p:pRg st="2" end="2"/>
                                            </p:txEl>
                                          </p:spTgt>
                                        </p:tgtEl>
                                        <p:attrNameLst>
                                          <p:attrName>style.visibility</p:attrName>
                                        </p:attrNameLst>
                                      </p:cBhvr>
                                      <p:to>
                                        <p:strVal val="visible"/>
                                      </p:to>
                                    </p:set>
                                    <p:animEffect filter="wipe(left)" transition="in">
                                      <p:cBhvr>
                                        <p:cTn id="40" dur="1250"/>
                                        <p:tgtEl>
                                          <p:spTgt spid="304">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1" grpId="1"/>
      <p:bldP build="p" bldLvl="5" animBg="1" rev="0" advAuto="0" spid="302" grpId="2"/>
      <p:bldP build="p" bldLvl="5" animBg="1" rev="0" advAuto="0" spid="303" grpId="3"/>
      <p:bldP build="p" bldLvl="5" animBg="1" rev="0" advAuto="0" spid="304" grpId="4"/>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Summary of Lexical Sources"/>
          <p:cNvSpPr txBox="1"/>
          <p:nvPr>
            <p:ph type="title" idx="4294967295"/>
          </p:nvPr>
        </p:nvSpPr>
        <p:spPr>
          <a:xfrm>
            <a:off x="-1" y="1374328"/>
            <a:ext cx="24384001" cy="1691879"/>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Summary of Lexical Sources</a:t>
            </a:r>
          </a:p>
        </p:txBody>
      </p:sp>
      <p:sp>
        <p:nvSpPr>
          <p:cNvPr id="307" name="Porneia is often defined with the phrase sexual intercourse (e.g., Thayer, BDAG, Vine, Friberg, Moulton &amp; Milligan)."/>
          <p:cNvSpPr txBox="1"/>
          <p:nvPr/>
        </p:nvSpPr>
        <p:spPr>
          <a:xfrm>
            <a:off x="1635455" y="3978060"/>
            <a:ext cx="22748545" cy="19564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0433FF"/>
              </a:buClr>
              <a:buSzPct val="100000"/>
              <a:buChar char="•"/>
              <a:defRPr b="1" sz="5500">
                <a:effectLst>
                  <a:outerShdw sx="100000" sy="100000" kx="0" ky="0" algn="b" rotWithShape="0" blurRad="12700" dist="12700" dir="2400000">
                    <a:srgbClr val="000000"/>
                  </a:outerShdw>
                </a:effectLst>
                <a:latin typeface="Cambria"/>
                <a:ea typeface="Cambria"/>
                <a:cs typeface="Cambria"/>
                <a:sym typeface="Cambria"/>
              </a:defRPr>
            </a:pPr>
            <a:r>
              <a:rPr i="1"/>
              <a:t>Porneia</a:t>
            </a:r>
            <a:r>
              <a:t> is often defined with the phrase </a:t>
            </a:r>
            <a:r>
              <a:rPr i="1"/>
              <a:t>sexual intercourse </a:t>
            </a:r>
            <a:r>
              <a:t>(e.g., Thayer, BDAG, Vine, Friberg, Moulton &amp; Milligan).</a:t>
            </a:r>
          </a:p>
        </p:txBody>
      </p:sp>
      <p:sp>
        <p:nvSpPr>
          <p:cNvPr id="308" name="Definitions of porneia often also include the word prostitution."/>
          <p:cNvSpPr txBox="1"/>
          <p:nvPr/>
        </p:nvSpPr>
        <p:spPr>
          <a:xfrm>
            <a:off x="1635455" y="6321418"/>
            <a:ext cx="22748545" cy="11057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0433FF"/>
              </a:buClr>
              <a:buSzPct val="100000"/>
              <a:buChar char="•"/>
              <a:defRPr b="1" sz="5500">
                <a:effectLst>
                  <a:outerShdw sx="100000" sy="100000" kx="0" ky="0" algn="b" rotWithShape="0" blurRad="12700" dist="12700" dir="2400000">
                    <a:srgbClr val="000000"/>
                  </a:outerShdw>
                </a:effectLst>
                <a:latin typeface="Cambria"/>
                <a:ea typeface="Cambria"/>
                <a:cs typeface="Cambria"/>
                <a:sym typeface="Cambria"/>
              </a:defRPr>
            </a:pPr>
            <a:r>
              <a:t>Definitions of </a:t>
            </a:r>
            <a:r>
              <a:rPr i="1"/>
              <a:t>porneia</a:t>
            </a:r>
            <a:r>
              <a:t> often also include the word </a:t>
            </a:r>
            <a:r>
              <a:rPr i="1"/>
              <a:t>prostitution.</a:t>
            </a:r>
          </a:p>
        </p:txBody>
      </p:sp>
      <p:sp>
        <p:nvSpPr>
          <p:cNvPr id="309" name="Appendix C"/>
          <p:cNvSpPr txBox="1"/>
          <p:nvPr/>
        </p:nvSpPr>
        <p:spPr>
          <a:xfrm>
            <a:off x="330200" y="2624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Appendix C</a:t>
            </a:r>
          </a:p>
        </p:txBody>
      </p:sp>
      <p:sp>
        <p:nvSpPr>
          <p:cNvPr id="310" name="Some definitions of porneia are general (e.g., unchastity; sexual immorality)."/>
          <p:cNvSpPr txBox="1"/>
          <p:nvPr/>
        </p:nvSpPr>
        <p:spPr>
          <a:xfrm>
            <a:off x="1635455" y="7814073"/>
            <a:ext cx="22748545" cy="19564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0433FF"/>
              </a:buClr>
              <a:buSzPct val="100000"/>
              <a:buChar char="•"/>
              <a:defRPr b="1" sz="5500">
                <a:effectLst>
                  <a:outerShdw sx="100000" sy="100000" kx="0" ky="0" algn="b" rotWithShape="0" blurRad="12700" dist="12700" dir="2400000">
                    <a:srgbClr val="000000"/>
                  </a:outerShdw>
                </a:effectLst>
                <a:latin typeface="Cambria"/>
                <a:ea typeface="Cambria"/>
                <a:cs typeface="Cambria"/>
                <a:sym typeface="Cambria"/>
              </a:defRPr>
            </a:pPr>
            <a:r>
              <a:t>Some definitions of </a:t>
            </a:r>
            <a:r>
              <a:rPr i="1"/>
              <a:t>porneia</a:t>
            </a:r>
            <a:r>
              <a:t> are general (e.g., unchastity; sexual immorality).</a:t>
            </a:r>
          </a:p>
        </p:txBody>
      </p:sp>
      <p:sp>
        <p:nvSpPr>
          <p:cNvPr id="311" name="Porneia is used figuratively in the OT to designate idolatry."/>
          <p:cNvSpPr txBox="1"/>
          <p:nvPr/>
        </p:nvSpPr>
        <p:spPr>
          <a:xfrm>
            <a:off x="1635455" y="10157431"/>
            <a:ext cx="22748545" cy="195643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0433FF"/>
              </a:buClr>
              <a:buSzPct val="100000"/>
              <a:buChar char="•"/>
              <a:defRPr b="1" sz="5500">
                <a:effectLst>
                  <a:outerShdw sx="100000" sy="100000" kx="0" ky="0" algn="b" rotWithShape="0" blurRad="12700" dist="12700" dir="2400000">
                    <a:srgbClr val="000000"/>
                  </a:outerShdw>
                </a:effectLst>
                <a:latin typeface="Cambria"/>
                <a:ea typeface="Cambria"/>
                <a:cs typeface="Cambria"/>
                <a:sym typeface="Cambria"/>
              </a:defRPr>
            </a:pPr>
            <a:r>
              <a:rPr i="1"/>
              <a:t>Porneia </a:t>
            </a:r>
            <a:r>
              <a:t>is used figuratively in the OT to designate idolatry.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06"/>
                                        </p:tgtEl>
                                        <p:attrNameLst>
                                          <p:attrName>style.visibility</p:attrName>
                                        </p:attrNameLst>
                                      </p:cBhvr>
                                      <p:to>
                                        <p:strVal val="visible"/>
                                      </p:to>
                                    </p:set>
                                    <p:anim calcmode="lin" valueType="num">
                                      <p:cBhvr>
                                        <p:cTn id="7" dur="1250" fill="hold"/>
                                        <p:tgtEl>
                                          <p:spTgt spid="306"/>
                                        </p:tgtEl>
                                        <p:attrNameLst>
                                          <p:attrName>ppt_w</p:attrName>
                                        </p:attrNameLst>
                                      </p:cBhvr>
                                      <p:tavLst>
                                        <p:tav tm="0">
                                          <p:val>
                                            <p:fltVal val="0"/>
                                          </p:val>
                                        </p:tav>
                                        <p:tav tm="100000">
                                          <p:val>
                                            <p:strVal val="#ppt_w"/>
                                          </p:val>
                                        </p:tav>
                                      </p:tavLst>
                                    </p:anim>
                                    <p:anim calcmode="lin" valueType="num">
                                      <p:cBhvr>
                                        <p:cTn id="8" dur="1250" fill="hold"/>
                                        <p:tgtEl>
                                          <p:spTgt spid="306"/>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8" presetID="22" grpId="2" fill="hold">
                                  <p:stCondLst>
                                    <p:cond delay="0"/>
                                  </p:stCondLst>
                                  <p:iterate type="el" backwards="0">
                                    <p:tmAbs val="0"/>
                                  </p:iterate>
                                  <p:childTnLst>
                                    <p:set>
                                      <p:cBhvr>
                                        <p:cTn id="11" fill="hold"/>
                                        <p:tgtEl>
                                          <p:spTgt spid="309"/>
                                        </p:tgtEl>
                                        <p:attrNameLst>
                                          <p:attrName>style.visibility</p:attrName>
                                        </p:attrNameLst>
                                      </p:cBhvr>
                                      <p:to>
                                        <p:strVal val="visible"/>
                                      </p:to>
                                    </p:set>
                                    <p:animEffect filter="wipe(left)" transition="in">
                                      <p:cBhvr>
                                        <p:cTn id="12" dur="1250"/>
                                        <p:tgtEl>
                                          <p:spTgt spid="309"/>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307">
                                            <p:bg/>
                                          </p:spTgt>
                                        </p:tgtEl>
                                        <p:attrNameLst>
                                          <p:attrName>style.visibility</p:attrName>
                                        </p:attrNameLst>
                                      </p:cBhvr>
                                      <p:to>
                                        <p:strVal val="visible"/>
                                      </p:to>
                                    </p:set>
                                    <p:animEffect filter="wipe(left)" transition="in">
                                      <p:cBhvr>
                                        <p:cTn id="17" dur="1250"/>
                                        <p:tgtEl>
                                          <p:spTgt spid="307">
                                            <p:bg/>
                                          </p:spTgt>
                                        </p:tgtEl>
                                      </p:cBhvr>
                                    </p:animEffect>
                                  </p:childTnLst>
                                </p:cTn>
                              </p:par>
                              <p:par>
                                <p:cTn id="18" presetClass="entr" nodeType="withEffect" presetSubtype="8" presetID="22" grpId="3" fill="hold">
                                  <p:stCondLst>
                                    <p:cond delay="0"/>
                                  </p:stCondLst>
                                  <p:iterate type="el" backwards="0">
                                    <p:tmAbs val="0"/>
                                  </p:iterate>
                                  <p:childTnLst>
                                    <p:set>
                                      <p:cBhvr>
                                        <p:cTn id="19" fill="hold"/>
                                        <p:tgtEl>
                                          <p:spTgt spid="307">
                                            <p:txEl>
                                              <p:pRg st="0" end="0"/>
                                            </p:txEl>
                                          </p:spTgt>
                                        </p:tgtEl>
                                        <p:attrNameLst>
                                          <p:attrName>style.visibility</p:attrName>
                                        </p:attrNameLst>
                                      </p:cBhvr>
                                      <p:to>
                                        <p:strVal val="visible"/>
                                      </p:to>
                                    </p:set>
                                    <p:animEffect filter="wipe(left)" transition="in">
                                      <p:cBhvr>
                                        <p:cTn id="20" dur="1250"/>
                                        <p:tgtEl>
                                          <p:spTgt spid="30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2" grpId="4" fill="hold">
                                  <p:stCondLst>
                                    <p:cond delay="0"/>
                                  </p:stCondLst>
                                  <p:iterate type="el" backwards="0">
                                    <p:tmAbs val="0"/>
                                  </p:iterate>
                                  <p:childTnLst>
                                    <p:set>
                                      <p:cBhvr>
                                        <p:cTn id="24" fill="hold"/>
                                        <p:tgtEl>
                                          <p:spTgt spid="308">
                                            <p:bg/>
                                          </p:spTgt>
                                        </p:tgtEl>
                                        <p:attrNameLst>
                                          <p:attrName>style.visibility</p:attrName>
                                        </p:attrNameLst>
                                      </p:cBhvr>
                                      <p:to>
                                        <p:strVal val="visible"/>
                                      </p:to>
                                    </p:set>
                                    <p:animEffect filter="wipe(left)" transition="in">
                                      <p:cBhvr>
                                        <p:cTn id="25" dur="1250"/>
                                        <p:tgtEl>
                                          <p:spTgt spid="308">
                                            <p:bg/>
                                          </p:spTgt>
                                        </p:tgtEl>
                                      </p:cBhvr>
                                    </p:animEffect>
                                  </p:childTnLst>
                                </p:cTn>
                              </p:par>
                              <p:par>
                                <p:cTn id="26" presetClass="entr" nodeType="withEffect" presetSubtype="8" presetID="22" grpId="4" fill="hold">
                                  <p:stCondLst>
                                    <p:cond delay="0"/>
                                  </p:stCondLst>
                                  <p:iterate type="el" backwards="0">
                                    <p:tmAbs val="0"/>
                                  </p:iterate>
                                  <p:childTnLst>
                                    <p:set>
                                      <p:cBhvr>
                                        <p:cTn id="27" fill="hold"/>
                                        <p:tgtEl>
                                          <p:spTgt spid="308">
                                            <p:txEl>
                                              <p:pRg st="0" end="0"/>
                                            </p:txEl>
                                          </p:spTgt>
                                        </p:tgtEl>
                                        <p:attrNameLst>
                                          <p:attrName>style.visibility</p:attrName>
                                        </p:attrNameLst>
                                      </p:cBhvr>
                                      <p:to>
                                        <p:strVal val="visible"/>
                                      </p:to>
                                    </p:set>
                                    <p:animEffect filter="wipe(left)" transition="in">
                                      <p:cBhvr>
                                        <p:cTn id="28" dur="1250"/>
                                        <p:tgtEl>
                                          <p:spTgt spid="30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2" grpId="5" fill="hold">
                                  <p:stCondLst>
                                    <p:cond delay="0"/>
                                  </p:stCondLst>
                                  <p:iterate type="el" backwards="0">
                                    <p:tmAbs val="0"/>
                                  </p:iterate>
                                  <p:childTnLst>
                                    <p:set>
                                      <p:cBhvr>
                                        <p:cTn id="32" fill="hold"/>
                                        <p:tgtEl>
                                          <p:spTgt spid="310">
                                            <p:bg/>
                                          </p:spTgt>
                                        </p:tgtEl>
                                        <p:attrNameLst>
                                          <p:attrName>style.visibility</p:attrName>
                                        </p:attrNameLst>
                                      </p:cBhvr>
                                      <p:to>
                                        <p:strVal val="visible"/>
                                      </p:to>
                                    </p:set>
                                    <p:animEffect filter="wipe(left)" transition="in">
                                      <p:cBhvr>
                                        <p:cTn id="33" dur="1250"/>
                                        <p:tgtEl>
                                          <p:spTgt spid="310">
                                            <p:bg/>
                                          </p:spTgt>
                                        </p:tgtEl>
                                      </p:cBhvr>
                                    </p:animEffect>
                                  </p:childTnLst>
                                </p:cTn>
                              </p:par>
                              <p:par>
                                <p:cTn id="34" presetClass="entr" nodeType="withEffect" presetSubtype="8" presetID="22" grpId="5" fill="hold">
                                  <p:stCondLst>
                                    <p:cond delay="0"/>
                                  </p:stCondLst>
                                  <p:iterate type="el" backwards="0">
                                    <p:tmAbs val="0"/>
                                  </p:iterate>
                                  <p:childTnLst>
                                    <p:set>
                                      <p:cBhvr>
                                        <p:cTn id="35" fill="hold"/>
                                        <p:tgtEl>
                                          <p:spTgt spid="310">
                                            <p:txEl>
                                              <p:pRg st="0" end="0"/>
                                            </p:txEl>
                                          </p:spTgt>
                                        </p:tgtEl>
                                        <p:attrNameLst>
                                          <p:attrName>style.visibility</p:attrName>
                                        </p:attrNameLst>
                                      </p:cBhvr>
                                      <p:to>
                                        <p:strVal val="visible"/>
                                      </p:to>
                                    </p:set>
                                    <p:animEffect filter="wipe(left)" transition="in">
                                      <p:cBhvr>
                                        <p:cTn id="36" dur="1250"/>
                                        <p:tgtEl>
                                          <p:spTgt spid="3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8" presetID="22" grpId="6" fill="hold">
                                  <p:stCondLst>
                                    <p:cond delay="0"/>
                                  </p:stCondLst>
                                  <p:iterate type="el" backwards="0">
                                    <p:tmAbs val="0"/>
                                  </p:iterate>
                                  <p:childTnLst>
                                    <p:set>
                                      <p:cBhvr>
                                        <p:cTn id="40" fill="hold"/>
                                        <p:tgtEl>
                                          <p:spTgt spid="311">
                                            <p:bg/>
                                          </p:spTgt>
                                        </p:tgtEl>
                                        <p:attrNameLst>
                                          <p:attrName>style.visibility</p:attrName>
                                        </p:attrNameLst>
                                      </p:cBhvr>
                                      <p:to>
                                        <p:strVal val="visible"/>
                                      </p:to>
                                    </p:set>
                                    <p:animEffect filter="wipe(left)" transition="in">
                                      <p:cBhvr>
                                        <p:cTn id="41" dur="1250"/>
                                        <p:tgtEl>
                                          <p:spTgt spid="311">
                                            <p:bg/>
                                          </p:spTgt>
                                        </p:tgtEl>
                                      </p:cBhvr>
                                    </p:animEffect>
                                  </p:childTnLst>
                                </p:cTn>
                              </p:par>
                              <p:par>
                                <p:cTn id="42" presetClass="entr" nodeType="withEffect" presetSubtype="8" presetID="22" grpId="6" fill="hold">
                                  <p:stCondLst>
                                    <p:cond delay="0"/>
                                  </p:stCondLst>
                                  <p:iterate type="el" backwards="0">
                                    <p:tmAbs val="0"/>
                                  </p:iterate>
                                  <p:childTnLst>
                                    <p:set>
                                      <p:cBhvr>
                                        <p:cTn id="43" fill="hold"/>
                                        <p:tgtEl>
                                          <p:spTgt spid="311">
                                            <p:txEl>
                                              <p:pRg st="0" end="0"/>
                                            </p:txEl>
                                          </p:spTgt>
                                        </p:tgtEl>
                                        <p:attrNameLst>
                                          <p:attrName>style.visibility</p:attrName>
                                        </p:attrNameLst>
                                      </p:cBhvr>
                                      <p:to>
                                        <p:strVal val="visible"/>
                                      </p:to>
                                    </p:set>
                                    <p:animEffect filter="wipe(left)" transition="in">
                                      <p:cBhvr>
                                        <p:cTn id="44" dur="1250"/>
                                        <p:tgtEl>
                                          <p:spTgt spid="311">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1" grpId="6"/>
      <p:bldP build="whole" bldLvl="1" animBg="1" rev="0" advAuto="0" spid="306" grpId="1"/>
      <p:bldP build="whole" bldLvl="1" animBg="1" rev="0" advAuto="0" spid="309" grpId="2"/>
      <p:bldP build="p" bldLvl="5" animBg="1" rev="0" advAuto="0" spid="307" grpId="3"/>
      <p:bldP build="p" bldLvl="5" animBg="1" rev="0" advAuto="0" spid="310" grpId="5"/>
      <p:bldP build="p" bldLvl="5" animBg="1" rev="0" advAuto="0" spid="308" grpId="4"/>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Translations"/>
          <p:cNvSpPr txBox="1"/>
          <p:nvPr>
            <p:ph type="title" idx="4294967295"/>
          </p:nvPr>
        </p:nvSpPr>
        <p:spPr>
          <a:xfrm>
            <a:off x="-1" y="999066"/>
            <a:ext cx="24384001" cy="170686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Translations</a:t>
            </a:r>
          </a:p>
        </p:txBody>
      </p:sp>
      <p:sp>
        <p:nvSpPr>
          <p:cNvPr id="314" name="Appendix A"/>
          <p:cNvSpPr txBox="1"/>
          <p:nvPr/>
        </p:nvSpPr>
        <p:spPr>
          <a:xfrm>
            <a:off x="330200" y="2878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Appendix A</a:t>
            </a:r>
          </a:p>
        </p:txBody>
      </p:sp>
      <p:sp>
        <p:nvSpPr>
          <p:cNvPr id="315" name="“fornication” (ASV; KJV; DARBY; Wycliffe; D-R)…"/>
          <p:cNvSpPr txBox="1"/>
          <p:nvPr/>
        </p:nvSpPr>
        <p:spPr>
          <a:xfrm>
            <a:off x="1584655" y="3395414"/>
            <a:ext cx="22560493" cy="9532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“fornication”</a:t>
            </a:r>
            <a:r>
              <a:t> (ASV; KJV; DARBY; Wycliffe; D-R)</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“sexual immorality”</a:t>
            </a:r>
            <a:r>
              <a:t> (ESV; NKJV; NIV; HCSB; ISV) </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“whoredom”</a:t>
            </a:r>
            <a:r>
              <a:t> (John Wesley translation; Geneva; YLT)</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“sexual relations with another man”</a:t>
            </a:r>
            <a:r>
              <a:t> (NCV)</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“unchastity”</a:t>
            </a:r>
            <a:r>
              <a:t> (RSV; NRSV)</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“immorality”</a:t>
            </a:r>
            <a:r>
              <a:t> (NET; NASB95)</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“unfaithfulness” </a:t>
            </a:r>
            <a:r>
              <a:t>or </a:t>
            </a:r>
            <a:r>
              <a:rPr>
                <a:solidFill>
                  <a:srgbClr val="0433FF"/>
                </a:solidFill>
              </a:rPr>
              <a:t>“unfaithful” </a:t>
            </a:r>
            <a:r>
              <a:t>(God’s Word Translation; NLT) </a:t>
            </a:r>
          </a:p>
          <a:p>
            <a:pPr marL="571500" indent="-571500" algn="l" defTabSz="584200">
              <a:spcBef>
                <a:spcPts val="2900"/>
              </a:spcBef>
              <a:buClr>
                <a:srgbClr val="FF2600"/>
              </a:buClr>
              <a:buSzPct val="100000"/>
              <a:buChar char="•"/>
              <a:defRPr sz="5500">
                <a:effectLst>
                  <a:outerShdw sx="100000" sy="100000" kx="0" ky="0" algn="b" rotWithShape="0" blurRad="12700" dist="12700" dir="2400000">
                    <a:srgbClr val="000000"/>
                  </a:outerShdw>
                </a:effectLst>
                <a:latin typeface="Arial Rounded MT Bold"/>
                <a:ea typeface="Arial Rounded MT Bold"/>
                <a:cs typeface="Arial Rounded MT Bold"/>
                <a:sym typeface="Arial Rounded MT Bold"/>
              </a:defRPr>
            </a:pPr>
            <a:r>
              <a:rPr>
                <a:solidFill>
                  <a:srgbClr val="0433FF"/>
                </a:solidFill>
              </a:rPr>
              <a:t>“adultery”</a:t>
            </a:r>
            <a:r>
              <a:t> (The Message)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13"/>
                                        </p:tgtEl>
                                        <p:attrNameLst>
                                          <p:attrName>style.visibility</p:attrName>
                                        </p:attrNameLst>
                                      </p:cBhvr>
                                      <p:to>
                                        <p:strVal val="visible"/>
                                      </p:to>
                                    </p:set>
                                    <p:anim calcmode="lin" valueType="num">
                                      <p:cBhvr>
                                        <p:cTn id="7" dur="1250" fill="hold"/>
                                        <p:tgtEl>
                                          <p:spTgt spid="313"/>
                                        </p:tgtEl>
                                        <p:attrNameLst>
                                          <p:attrName>ppt_w</p:attrName>
                                        </p:attrNameLst>
                                      </p:cBhvr>
                                      <p:tavLst>
                                        <p:tav tm="0">
                                          <p:val>
                                            <p:fltVal val="0"/>
                                          </p:val>
                                        </p:tav>
                                        <p:tav tm="100000">
                                          <p:val>
                                            <p:strVal val="#ppt_w"/>
                                          </p:val>
                                        </p:tav>
                                      </p:tavLst>
                                    </p:anim>
                                    <p:anim calcmode="lin" valueType="num">
                                      <p:cBhvr>
                                        <p:cTn id="8" dur="1250" fill="hold"/>
                                        <p:tgtEl>
                                          <p:spTgt spid="313"/>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8" presetID="22" grpId="2" fill="hold">
                                  <p:stCondLst>
                                    <p:cond delay="0"/>
                                  </p:stCondLst>
                                  <p:iterate type="el" backwards="0">
                                    <p:tmAbs val="0"/>
                                  </p:iterate>
                                  <p:childTnLst>
                                    <p:set>
                                      <p:cBhvr>
                                        <p:cTn id="11" fill="hold"/>
                                        <p:tgtEl>
                                          <p:spTgt spid="314"/>
                                        </p:tgtEl>
                                        <p:attrNameLst>
                                          <p:attrName>style.visibility</p:attrName>
                                        </p:attrNameLst>
                                      </p:cBhvr>
                                      <p:to>
                                        <p:strVal val="visible"/>
                                      </p:to>
                                    </p:set>
                                    <p:animEffect filter="wipe(left)" transition="in">
                                      <p:cBhvr>
                                        <p:cTn id="12" dur="1250"/>
                                        <p:tgtEl>
                                          <p:spTgt spid="314"/>
                                        </p:tgtEl>
                                      </p:cBhvr>
                                    </p:animEffect>
                                  </p:childTnLst>
                                </p:cTn>
                              </p:par>
                            </p:childTnLst>
                          </p:cTn>
                        </p:par>
                        <p:par>
                          <p:cTn id="13" fill="hold">
                            <p:stCondLst>
                              <p:cond delay="2500"/>
                            </p:stCondLst>
                            <p:childTnLst>
                              <p:par>
                                <p:cTn id="14" presetClass="entr" nodeType="afterEffect" presetSubtype="8" presetID="22" grpId="3" fill="hold">
                                  <p:stCondLst>
                                    <p:cond delay="0"/>
                                  </p:stCondLst>
                                  <p:iterate type="el" backwards="0">
                                    <p:tmAbs val="0"/>
                                  </p:iterate>
                                  <p:childTnLst>
                                    <p:set>
                                      <p:cBhvr>
                                        <p:cTn id="15" fill="hold"/>
                                        <p:tgtEl>
                                          <p:spTgt spid="315">
                                            <p:bg/>
                                          </p:spTgt>
                                        </p:tgtEl>
                                        <p:attrNameLst>
                                          <p:attrName>style.visibility</p:attrName>
                                        </p:attrNameLst>
                                      </p:cBhvr>
                                      <p:to>
                                        <p:strVal val="visible"/>
                                      </p:to>
                                    </p:set>
                                    <p:animEffect filter="wipe(left)" transition="in">
                                      <p:cBhvr>
                                        <p:cTn id="16" dur="1000"/>
                                        <p:tgtEl>
                                          <p:spTgt spid="315">
                                            <p:bg/>
                                          </p:spTgt>
                                        </p:tgtEl>
                                      </p:cBhvr>
                                    </p:animEffect>
                                  </p:childTnLst>
                                </p:cTn>
                              </p:par>
                              <p:par>
                                <p:cTn id="17" presetClass="entr" nodeType="withEffect" presetSubtype="8" presetID="22" grpId="3" fill="hold">
                                  <p:stCondLst>
                                    <p:cond delay="0"/>
                                  </p:stCondLst>
                                  <p:iterate type="el" backwards="0">
                                    <p:tmAbs val="0"/>
                                  </p:iterate>
                                  <p:childTnLst>
                                    <p:set>
                                      <p:cBhvr>
                                        <p:cTn id="18" fill="hold"/>
                                        <p:tgtEl>
                                          <p:spTgt spid="315">
                                            <p:txEl>
                                              <p:pRg st="0" end="0"/>
                                            </p:txEl>
                                          </p:spTgt>
                                        </p:tgtEl>
                                        <p:attrNameLst>
                                          <p:attrName>style.visibility</p:attrName>
                                        </p:attrNameLst>
                                      </p:cBhvr>
                                      <p:to>
                                        <p:strVal val="visible"/>
                                      </p:to>
                                    </p:set>
                                    <p:animEffect filter="wipe(left)" transition="in">
                                      <p:cBhvr>
                                        <p:cTn id="19" dur="1000"/>
                                        <p:tgtEl>
                                          <p:spTgt spid="315">
                                            <p:txEl>
                                              <p:pRg st="0" end="0"/>
                                            </p:txEl>
                                          </p:spTgt>
                                        </p:tgtEl>
                                      </p:cBhvr>
                                    </p:animEffect>
                                  </p:childTnLst>
                                </p:cTn>
                              </p:par>
                            </p:childTnLst>
                          </p:cTn>
                        </p:par>
                        <p:par>
                          <p:cTn id="20" fill="hold">
                            <p:stCondLst>
                              <p:cond delay="3500"/>
                            </p:stCondLst>
                            <p:childTnLst>
                              <p:par>
                                <p:cTn id="21" presetClass="entr" nodeType="afterEffect" presetSubtype="8" presetID="22" grpId="3" fill="hold">
                                  <p:stCondLst>
                                    <p:cond delay="200"/>
                                  </p:stCondLst>
                                  <p:iterate type="el" backwards="0">
                                    <p:tmAbs val="0"/>
                                  </p:iterate>
                                  <p:childTnLst>
                                    <p:set>
                                      <p:cBhvr>
                                        <p:cTn id="22" fill="hold"/>
                                        <p:tgtEl>
                                          <p:spTgt spid="315">
                                            <p:txEl>
                                              <p:pRg st="1" end="1"/>
                                            </p:txEl>
                                          </p:spTgt>
                                        </p:tgtEl>
                                        <p:attrNameLst>
                                          <p:attrName>style.visibility</p:attrName>
                                        </p:attrNameLst>
                                      </p:cBhvr>
                                      <p:to>
                                        <p:strVal val="visible"/>
                                      </p:to>
                                    </p:set>
                                    <p:animEffect filter="wipe(left)" transition="in">
                                      <p:cBhvr>
                                        <p:cTn id="23" dur="1000"/>
                                        <p:tgtEl>
                                          <p:spTgt spid="315">
                                            <p:txEl>
                                              <p:pRg st="1" end="1"/>
                                            </p:txEl>
                                          </p:spTgt>
                                        </p:tgtEl>
                                      </p:cBhvr>
                                    </p:animEffect>
                                  </p:childTnLst>
                                </p:cTn>
                              </p:par>
                            </p:childTnLst>
                          </p:cTn>
                        </p:par>
                        <p:par>
                          <p:cTn id="24" fill="hold">
                            <p:stCondLst>
                              <p:cond delay="4700"/>
                            </p:stCondLst>
                            <p:childTnLst>
                              <p:par>
                                <p:cTn id="25" presetClass="entr" nodeType="afterEffect" presetSubtype="8" presetID="22" grpId="3" fill="hold">
                                  <p:stCondLst>
                                    <p:cond delay="200"/>
                                  </p:stCondLst>
                                  <p:iterate type="el" backwards="0">
                                    <p:tmAbs val="0"/>
                                  </p:iterate>
                                  <p:childTnLst>
                                    <p:set>
                                      <p:cBhvr>
                                        <p:cTn id="26" fill="hold"/>
                                        <p:tgtEl>
                                          <p:spTgt spid="315">
                                            <p:txEl>
                                              <p:pRg st="2" end="2"/>
                                            </p:txEl>
                                          </p:spTgt>
                                        </p:tgtEl>
                                        <p:attrNameLst>
                                          <p:attrName>style.visibility</p:attrName>
                                        </p:attrNameLst>
                                      </p:cBhvr>
                                      <p:to>
                                        <p:strVal val="visible"/>
                                      </p:to>
                                    </p:set>
                                    <p:animEffect filter="wipe(left)" transition="in">
                                      <p:cBhvr>
                                        <p:cTn id="27" dur="1000"/>
                                        <p:tgtEl>
                                          <p:spTgt spid="315">
                                            <p:txEl>
                                              <p:pRg st="2" end="2"/>
                                            </p:txEl>
                                          </p:spTgt>
                                        </p:tgtEl>
                                      </p:cBhvr>
                                    </p:animEffect>
                                  </p:childTnLst>
                                </p:cTn>
                              </p:par>
                            </p:childTnLst>
                          </p:cTn>
                        </p:par>
                        <p:par>
                          <p:cTn id="28" fill="hold">
                            <p:stCondLst>
                              <p:cond delay="5900"/>
                            </p:stCondLst>
                            <p:childTnLst>
                              <p:par>
                                <p:cTn id="29" presetClass="entr" nodeType="afterEffect" presetSubtype="8" presetID="22" grpId="3" fill="hold">
                                  <p:stCondLst>
                                    <p:cond delay="200"/>
                                  </p:stCondLst>
                                  <p:iterate type="el" backwards="0">
                                    <p:tmAbs val="0"/>
                                  </p:iterate>
                                  <p:childTnLst>
                                    <p:set>
                                      <p:cBhvr>
                                        <p:cTn id="30" fill="hold"/>
                                        <p:tgtEl>
                                          <p:spTgt spid="315">
                                            <p:txEl>
                                              <p:pRg st="3" end="3"/>
                                            </p:txEl>
                                          </p:spTgt>
                                        </p:tgtEl>
                                        <p:attrNameLst>
                                          <p:attrName>style.visibility</p:attrName>
                                        </p:attrNameLst>
                                      </p:cBhvr>
                                      <p:to>
                                        <p:strVal val="visible"/>
                                      </p:to>
                                    </p:set>
                                    <p:animEffect filter="wipe(left)" transition="in">
                                      <p:cBhvr>
                                        <p:cTn id="31" dur="1000"/>
                                        <p:tgtEl>
                                          <p:spTgt spid="315">
                                            <p:txEl>
                                              <p:pRg st="3" end="3"/>
                                            </p:txEl>
                                          </p:spTgt>
                                        </p:tgtEl>
                                      </p:cBhvr>
                                    </p:animEffect>
                                  </p:childTnLst>
                                </p:cTn>
                              </p:par>
                            </p:childTnLst>
                          </p:cTn>
                        </p:par>
                        <p:par>
                          <p:cTn id="32" fill="hold">
                            <p:stCondLst>
                              <p:cond delay="7100"/>
                            </p:stCondLst>
                            <p:childTnLst>
                              <p:par>
                                <p:cTn id="33" presetClass="entr" nodeType="afterEffect" presetSubtype="8" presetID="22" grpId="3" fill="hold">
                                  <p:stCondLst>
                                    <p:cond delay="200"/>
                                  </p:stCondLst>
                                  <p:iterate type="el" backwards="0">
                                    <p:tmAbs val="0"/>
                                  </p:iterate>
                                  <p:childTnLst>
                                    <p:set>
                                      <p:cBhvr>
                                        <p:cTn id="34" fill="hold"/>
                                        <p:tgtEl>
                                          <p:spTgt spid="315">
                                            <p:txEl>
                                              <p:pRg st="4" end="4"/>
                                            </p:txEl>
                                          </p:spTgt>
                                        </p:tgtEl>
                                        <p:attrNameLst>
                                          <p:attrName>style.visibility</p:attrName>
                                        </p:attrNameLst>
                                      </p:cBhvr>
                                      <p:to>
                                        <p:strVal val="visible"/>
                                      </p:to>
                                    </p:set>
                                    <p:animEffect filter="wipe(left)" transition="in">
                                      <p:cBhvr>
                                        <p:cTn id="35" dur="1000"/>
                                        <p:tgtEl>
                                          <p:spTgt spid="315">
                                            <p:txEl>
                                              <p:pRg st="4" end="4"/>
                                            </p:txEl>
                                          </p:spTgt>
                                        </p:tgtEl>
                                      </p:cBhvr>
                                    </p:animEffect>
                                  </p:childTnLst>
                                </p:cTn>
                              </p:par>
                            </p:childTnLst>
                          </p:cTn>
                        </p:par>
                        <p:par>
                          <p:cTn id="36" fill="hold">
                            <p:stCondLst>
                              <p:cond delay="8300"/>
                            </p:stCondLst>
                            <p:childTnLst>
                              <p:par>
                                <p:cTn id="37" presetClass="entr" nodeType="afterEffect" presetSubtype="8" presetID="22" grpId="3" fill="hold">
                                  <p:stCondLst>
                                    <p:cond delay="200"/>
                                  </p:stCondLst>
                                  <p:iterate type="el" backwards="0">
                                    <p:tmAbs val="0"/>
                                  </p:iterate>
                                  <p:childTnLst>
                                    <p:set>
                                      <p:cBhvr>
                                        <p:cTn id="38" fill="hold"/>
                                        <p:tgtEl>
                                          <p:spTgt spid="315">
                                            <p:txEl>
                                              <p:pRg st="5" end="5"/>
                                            </p:txEl>
                                          </p:spTgt>
                                        </p:tgtEl>
                                        <p:attrNameLst>
                                          <p:attrName>style.visibility</p:attrName>
                                        </p:attrNameLst>
                                      </p:cBhvr>
                                      <p:to>
                                        <p:strVal val="visible"/>
                                      </p:to>
                                    </p:set>
                                    <p:animEffect filter="wipe(left)" transition="in">
                                      <p:cBhvr>
                                        <p:cTn id="39" dur="1000"/>
                                        <p:tgtEl>
                                          <p:spTgt spid="315">
                                            <p:txEl>
                                              <p:pRg st="5" end="5"/>
                                            </p:txEl>
                                          </p:spTgt>
                                        </p:tgtEl>
                                      </p:cBhvr>
                                    </p:animEffect>
                                  </p:childTnLst>
                                </p:cTn>
                              </p:par>
                            </p:childTnLst>
                          </p:cTn>
                        </p:par>
                        <p:par>
                          <p:cTn id="40" fill="hold">
                            <p:stCondLst>
                              <p:cond delay="9500"/>
                            </p:stCondLst>
                            <p:childTnLst>
                              <p:par>
                                <p:cTn id="41" presetClass="entr" nodeType="afterEffect" presetSubtype="8" presetID="22" grpId="3" fill="hold">
                                  <p:stCondLst>
                                    <p:cond delay="200"/>
                                  </p:stCondLst>
                                  <p:iterate type="el" backwards="0">
                                    <p:tmAbs val="0"/>
                                  </p:iterate>
                                  <p:childTnLst>
                                    <p:set>
                                      <p:cBhvr>
                                        <p:cTn id="42" fill="hold"/>
                                        <p:tgtEl>
                                          <p:spTgt spid="315">
                                            <p:txEl>
                                              <p:pRg st="6" end="6"/>
                                            </p:txEl>
                                          </p:spTgt>
                                        </p:tgtEl>
                                        <p:attrNameLst>
                                          <p:attrName>style.visibility</p:attrName>
                                        </p:attrNameLst>
                                      </p:cBhvr>
                                      <p:to>
                                        <p:strVal val="visible"/>
                                      </p:to>
                                    </p:set>
                                    <p:animEffect filter="wipe(left)" transition="in">
                                      <p:cBhvr>
                                        <p:cTn id="43" dur="1000"/>
                                        <p:tgtEl>
                                          <p:spTgt spid="315">
                                            <p:txEl>
                                              <p:pRg st="6" end="6"/>
                                            </p:txEl>
                                          </p:spTgt>
                                        </p:tgtEl>
                                      </p:cBhvr>
                                    </p:animEffect>
                                  </p:childTnLst>
                                </p:cTn>
                              </p:par>
                            </p:childTnLst>
                          </p:cTn>
                        </p:par>
                        <p:par>
                          <p:cTn id="44" fill="hold">
                            <p:stCondLst>
                              <p:cond delay="10700"/>
                            </p:stCondLst>
                            <p:childTnLst>
                              <p:par>
                                <p:cTn id="45" presetClass="entr" nodeType="afterEffect" presetSubtype="8" presetID="22" grpId="3" fill="hold">
                                  <p:stCondLst>
                                    <p:cond delay="200"/>
                                  </p:stCondLst>
                                  <p:iterate type="el" backwards="0">
                                    <p:tmAbs val="0"/>
                                  </p:iterate>
                                  <p:childTnLst>
                                    <p:set>
                                      <p:cBhvr>
                                        <p:cTn id="46" fill="hold"/>
                                        <p:tgtEl>
                                          <p:spTgt spid="315">
                                            <p:txEl>
                                              <p:pRg st="7" end="7"/>
                                            </p:txEl>
                                          </p:spTgt>
                                        </p:tgtEl>
                                        <p:attrNameLst>
                                          <p:attrName>style.visibility</p:attrName>
                                        </p:attrNameLst>
                                      </p:cBhvr>
                                      <p:to>
                                        <p:strVal val="visible"/>
                                      </p:to>
                                    </p:set>
                                    <p:animEffect filter="wipe(left)" transition="in">
                                      <p:cBhvr>
                                        <p:cTn id="47" dur="1000"/>
                                        <p:tgtEl>
                                          <p:spTgt spid="315">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3" grpId="1"/>
      <p:bldP build="p" bldLvl="5" animBg="1" rev="0" advAuto="0" spid="315" grpId="3"/>
      <p:bldP build="whole" bldLvl="1" animBg="1" rev="0" advAuto="0" spid="314" grpId="2"/>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Is Addiction to Pornography……"/>
          <p:cNvSpPr txBox="1"/>
          <p:nvPr>
            <p:ph type="title" idx="4294967295"/>
          </p:nvPr>
        </p:nvSpPr>
        <p:spPr>
          <a:xfrm>
            <a:off x="-1" y="1032668"/>
            <a:ext cx="24155153" cy="3591918"/>
          </a:xfrm>
          <a:prstGeom prst="rect">
            <a:avLst/>
          </a:prstGeom>
        </p:spPr>
        <p:txBody>
          <a:bodyPr anchor="t">
            <a:noAutofit/>
          </a:bodyPr>
          <a:lstStyle/>
          <a:p>
            <a:pPr>
              <a:defRPr spc="-96" sz="9600">
                <a:solidFill>
                  <a:srgbClr val="0433FF"/>
                </a:solidFill>
                <a:effectLst>
                  <a:outerShdw sx="100000" sy="100000" kx="0" ky="0" algn="b" rotWithShape="0" blurRad="12700" dist="50800" dir="2400000">
                    <a:srgbClr val="000000"/>
                  </a:outerShdw>
                </a:effectLst>
                <a:latin typeface="Arial Black"/>
                <a:ea typeface="Arial Black"/>
                <a:cs typeface="Arial Black"/>
                <a:sym typeface="Arial Black"/>
              </a:defRPr>
            </a:pPr>
            <a:r>
              <a:t>Is Addiction to Pornography…</a:t>
            </a:r>
          </a:p>
          <a:p>
            <a:pPr>
              <a:defRPr spc="-96" sz="9600">
                <a:solidFill>
                  <a:srgbClr val="0433FF"/>
                </a:solidFill>
                <a:effectLst>
                  <a:outerShdw sx="100000" sy="100000" kx="0" ky="0" algn="b" rotWithShape="0" blurRad="12700" dist="50800" dir="2400000">
                    <a:srgbClr val="000000"/>
                  </a:outerShdw>
                </a:effectLst>
                <a:latin typeface="Arial Black"/>
                <a:ea typeface="Arial Black"/>
                <a:cs typeface="Arial Black"/>
                <a:sym typeface="Arial Black"/>
              </a:defRPr>
            </a:pPr>
            <a:r>
              <a:rPr>
                <a:solidFill>
                  <a:srgbClr val="FF2600"/>
                </a:solidFill>
              </a:rPr>
              <a:t>Fornication</a:t>
            </a:r>
            <a:r>
              <a:t>?</a:t>
            </a:r>
          </a:p>
        </p:txBody>
      </p:sp>
      <p:sp>
        <p:nvSpPr>
          <p:cNvPr id="176" name="ECI Conference…"/>
          <p:cNvSpPr txBox="1"/>
          <p:nvPr>
            <p:ph type="body" sz="quarter" idx="4294967295"/>
          </p:nvPr>
        </p:nvSpPr>
        <p:spPr>
          <a:xfrm>
            <a:off x="7556500" y="11529814"/>
            <a:ext cx="9271000" cy="1982986"/>
          </a:xfrm>
          <a:prstGeom prst="rect">
            <a:avLst/>
          </a:prstGeom>
        </p:spPr>
        <p:txBody>
          <a:bodyPr>
            <a:noAutofit/>
          </a:bodyPr>
          <a:lstStyle/>
          <a:p>
            <a:pPr>
              <a:defRPr b="1" spc="-55" sz="5500">
                <a:solidFill>
                  <a:srgbClr val="941100"/>
                </a:solidFill>
                <a:effectLst>
                  <a:outerShdw sx="100000" sy="100000" kx="0" ky="0" algn="b" rotWithShape="0" blurRad="25400" dist="38100" dir="2700000">
                    <a:srgbClr val="000000">
                      <a:alpha val="75000"/>
                    </a:srgbClr>
                  </a:outerShdw>
                </a:effectLst>
                <a:latin typeface="Gill Sans"/>
                <a:ea typeface="Gill Sans"/>
                <a:cs typeface="Gill Sans"/>
                <a:sym typeface="Gill Sans"/>
              </a:defRPr>
            </a:pPr>
            <a:r>
              <a:t>ECI Conference</a:t>
            </a:r>
          </a:p>
          <a:p>
            <a:pPr>
              <a:defRPr b="1" spc="-55" sz="5500">
                <a:solidFill>
                  <a:srgbClr val="941100"/>
                </a:solidFill>
                <a:effectLst>
                  <a:outerShdw sx="100000" sy="100000" kx="0" ky="0" algn="b" rotWithShape="0" blurRad="25400" dist="38100" dir="2700000">
                    <a:srgbClr val="000000">
                      <a:alpha val="75000"/>
                    </a:srgbClr>
                  </a:outerShdw>
                </a:effectLst>
                <a:latin typeface="Gill Sans"/>
                <a:ea typeface="Gill Sans"/>
                <a:cs typeface="Gill Sans"/>
                <a:sym typeface="Gill Sans"/>
              </a:defRPr>
            </a:pPr>
            <a:r>
              <a:t>2023</a:t>
            </a:r>
          </a:p>
        </p:txBody>
      </p:sp>
      <p:sp>
        <p:nvSpPr>
          <p:cNvPr id="177" name="And I say unto you, Whosoever shall put away his wife, except it be for fornication, and shall marry another, committeth adultery: and whoso marrieth her which is put away doth commit adultery.…"/>
          <p:cNvSpPr txBox="1"/>
          <p:nvPr/>
        </p:nvSpPr>
        <p:spPr>
          <a:xfrm>
            <a:off x="3846115" y="5792787"/>
            <a:ext cx="16691770" cy="45688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38100" dir="2400000">
                    <a:srgbClr val="000000"/>
                  </a:outerShdw>
                </a:effectLst>
                <a:latin typeface="Cambria"/>
                <a:ea typeface="Cambria"/>
                <a:cs typeface="Cambria"/>
                <a:sym typeface="Cambria"/>
              </a:defRPr>
            </a:pPr>
            <a:r>
              <a:t>And I say unto you, Whosoever shall put away his wife, </a:t>
            </a:r>
            <a:r>
              <a:rPr>
                <a:solidFill>
                  <a:srgbClr val="008F00"/>
                </a:solidFill>
              </a:rPr>
              <a:t>except it be for fornication</a:t>
            </a:r>
            <a:r>
              <a:t>, and shall marry another, committeth adultery: and whoso marrieth her which is put away doth commit adultery.</a:t>
            </a:r>
          </a:p>
          <a:p>
            <a:pPr defTabSz="584200">
              <a:spcBef>
                <a:spcPts val="800"/>
              </a:spcBef>
              <a:buClr>
                <a:srgbClr val="FF2600"/>
              </a:buClr>
              <a:defRPr b="1" sz="5000">
                <a:solidFill>
                  <a:srgbClr val="0433FF"/>
                </a:solidFill>
                <a:effectLst>
                  <a:outerShdw sx="100000" sy="100000" kx="0" ky="0" algn="b" rotWithShape="0" blurRad="12700" dist="38100" dir="2400000">
                    <a:srgbClr val="000000"/>
                  </a:outerShdw>
                </a:effectLst>
                <a:latin typeface="Cambria"/>
                <a:ea typeface="Cambria"/>
                <a:cs typeface="Cambria"/>
                <a:sym typeface="Cambria"/>
              </a:defRPr>
            </a:pPr>
            <a:r>
              <a:t>— Matthew 19:9; KJV 1900</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75"/>
                                        </p:tgtEl>
                                        <p:attrNameLst>
                                          <p:attrName>style.visibility</p:attrName>
                                        </p:attrNameLst>
                                      </p:cBhvr>
                                      <p:to>
                                        <p:strVal val="visible"/>
                                      </p:to>
                                    </p:set>
                                    <p:anim calcmode="lin" valueType="num">
                                      <p:cBhvr>
                                        <p:cTn id="7" dur="1250" fill="hold"/>
                                        <p:tgtEl>
                                          <p:spTgt spid="175"/>
                                        </p:tgtEl>
                                        <p:attrNameLst>
                                          <p:attrName>ppt_w</p:attrName>
                                        </p:attrNameLst>
                                      </p:cBhvr>
                                      <p:tavLst>
                                        <p:tav tm="0">
                                          <p:val>
                                            <p:fltVal val="0"/>
                                          </p:val>
                                        </p:tav>
                                        <p:tav tm="100000">
                                          <p:val>
                                            <p:strVal val="#ppt_w"/>
                                          </p:val>
                                        </p:tav>
                                      </p:tavLst>
                                    </p:anim>
                                    <p:anim calcmode="lin" valueType="num">
                                      <p:cBhvr>
                                        <p:cTn id="8" dur="1250" fill="hold"/>
                                        <p:tgtEl>
                                          <p:spTgt spid="175"/>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1" presetID="22" grpId="2" fill="hold">
                                  <p:stCondLst>
                                    <p:cond delay="0"/>
                                  </p:stCondLst>
                                  <p:iterate type="el" backwards="0">
                                    <p:tmAbs val="0"/>
                                  </p:iterate>
                                  <p:childTnLst>
                                    <p:set>
                                      <p:cBhvr>
                                        <p:cTn id="11" fill="hold"/>
                                        <p:tgtEl>
                                          <p:spTgt spid="177"/>
                                        </p:tgtEl>
                                        <p:attrNameLst>
                                          <p:attrName>style.visibility</p:attrName>
                                        </p:attrNameLst>
                                      </p:cBhvr>
                                      <p:to>
                                        <p:strVal val="visible"/>
                                      </p:to>
                                    </p:set>
                                    <p:animEffect filter="wipe(up)" transition="in">
                                      <p:cBhvr>
                                        <p:cTn id="12" dur="1250"/>
                                        <p:tgtEl>
                                          <p:spTgt spid="177"/>
                                        </p:tgtEl>
                                      </p:cBhvr>
                                    </p:animEffect>
                                  </p:childTnLst>
                                </p:cTn>
                              </p:par>
                            </p:childTnLst>
                          </p:cTn>
                        </p:par>
                        <p:par>
                          <p:cTn id="13" fill="hold">
                            <p:stCondLst>
                              <p:cond delay="2500"/>
                            </p:stCondLst>
                            <p:childTnLst>
                              <p:par>
                                <p:cTn id="14" presetClass="entr" nodeType="afterEffect" presetSubtype="8" presetID="22" grpId="3" fill="hold">
                                  <p:stCondLst>
                                    <p:cond delay="0"/>
                                  </p:stCondLst>
                                  <p:iterate type="el" backwards="0">
                                    <p:tmAbs val="0"/>
                                  </p:iterate>
                                  <p:childTnLst>
                                    <p:set>
                                      <p:cBhvr>
                                        <p:cTn id="15" fill="hold"/>
                                        <p:tgtEl>
                                          <p:spTgt spid="176"/>
                                        </p:tgtEl>
                                        <p:attrNameLst>
                                          <p:attrName>style.visibility</p:attrName>
                                        </p:attrNameLst>
                                      </p:cBhvr>
                                      <p:to>
                                        <p:strVal val="visible"/>
                                      </p:to>
                                    </p:set>
                                    <p:animEffect filter="wipe(left)" transition="in">
                                      <p:cBhvr>
                                        <p:cTn id="16" dur="9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2"/>
      <p:bldP build="whole" bldLvl="1" animBg="1" rev="0" advAuto="0" spid="175" grpId="1"/>
      <p:bldP build="whole" bldLvl="1" animBg="1" rev="0" advAuto="0" spid="176" grpId="3"/>
    </p:bldLst>
  </p:timing>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Some Observations…"/>
          <p:cNvSpPr txBox="1"/>
          <p:nvPr>
            <p:ph type="title" idx="4294967295"/>
          </p:nvPr>
        </p:nvSpPr>
        <p:spPr>
          <a:xfrm>
            <a:off x="152400" y="0"/>
            <a:ext cx="11605552" cy="1524000"/>
          </a:xfrm>
          <a:prstGeom prst="rect">
            <a:avLst/>
          </a:prstGeom>
          <a:effectLst>
            <a:outerShdw sx="100000" sy="100000" kx="0" ky="0" algn="b" rotWithShape="0" blurRad="25400" dist="38100" dir="2700000">
              <a:srgbClr val="000000">
                <a:alpha val="75000"/>
              </a:srgbClr>
            </a:outerShdw>
          </a:effectLst>
        </p:spPr>
        <p:txBody>
          <a:bodyPr anchor="ctr">
            <a:noAutofit/>
          </a:bodyPr>
          <a:lstStyle>
            <a:lvl1pPr>
              <a:lnSpc>
                <a:spcPct val="100000"/>
              </a:lnSpc>
              <a:defRPr spc="0" sz="7100">
                <a:solidFill>
                  <a:srgbClr val="009193"/>
                </a:solidFill>
                <a:latin typeface="Arial Black"/>
                <a:ea typeface="Arial Black"/>
                <a:cs typeface="Arial Black"/>
                <a:sym typeface="Arial Black"/>
              </a:defRPr>
            </a:lvl1pPr>
          </a:lstStyle>
          <a:p>
            <a:pPr/>
            <a:r>
              <a:t>Some Observations…</a:t>
            </a:r>
          </a:p>
        </p:txBody>
      </p:sp>
      <p:sp>
        <p:nvSpPr>
          <p:cNvPr id="318" name="OT passages that reference porneia in a literal sense appear to use it to describe sexual relations, often prostitution."/>
          <p:cNvSpPr txBox="1"/>
          <p:nvPr/>
        </p:nvSpPr>
        <p:spPr>
          <a:xfrm>
            <a:off x="2307165" y="4577622"/>
            <a:ext cx="20777847" cy="32805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914400" indent="-914400" algn="l" defTabSz="584200">
              <a:spcBef>
                <a:spcPts val="800"/>
              </a:spcBef>
              <a:buClr>
                <a:srgbClr val="FF2600"/>
              </a:buClr>
              <a:buSzPct val="100000"/>
              <a:buChar char="•"/>
              <a:defRPr b="1" sz="5000">
                <a:solidFill>
                  <a:srgbClr val="945200"/>
                </a:solidFill>
                <a:effectLst>
                  <a:outerShdw sx="100000" sy="100000" kx="0" ky="0" algn="b" rotWithShape="0" blurRad="12700" dist="25400" dir="2400000">
                    <a:srgbClr val="000000"/>
                  </a:outerShdw>
                </a:effectLst>
                <a:latin typeface="Verdana"/>
                <a:ea typeface="Verdana"/>
                <a:cs typeface="Verdana"/>
                <a:sym typeface="Verdana"/>
              </a:defRPr>
            </a:pPr>
            <a:r>
              <a:t>OT passages that reference </a:t>
            </a:r>
            <a:r>
              <a:rPr i="1"/>
              <a:t>porneia</a:t>
            </a:r>
            <a:r>
              <a:t> in a literal sense appear to use it to describe sexual relations, often prostitution.</a:t>
            </a:r>
          </a:p>
        </p:txBody>
      </p:sp>
      <p:sp>
        <p:nvSpPr>
          <p:cNvPr id="319" name="In “sin lists” it is difficult to determine the precise meaning."/>
          <p:cNvSpPr txBox="1"/>
          <p:nvPr/>
        </p:nvSpPr>
        <p:spPr>
          <a:xfrm>
            <a:off x="2307165" y="7858125"/>
            <a:ext cx="21276124" cy="225193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914400" indent="-914400" algn="l" defTabSz="584200">
              <a:spcBef>
                <a:spcPts val="800"/>
              </a:spcBef>
              <a:buClr>
                <a:srgbClr val="FF2600"/>
              </a:buClr>
              <a:buSzPct val="100000"/>
              <a:buChar char="•"/>
              <a:defRPr b="1" sz="5000">
                <a:solidFill>
                  <a:srgbClr val="945200"/>
                </a:solidFill>
                <a:effectLst>
                  <a:outerShdw sx="100000" sy="100000" kx="0" ky="0" algn="b" rotWithShape="0" blurRad="12700" dist="25400" dir="2400000">
                    <a:srgbClr val="000000"/>
                  </a:outerShdw>
                </a:effectLst>
                <a:latin typeface="Verdana"/>
                <a:ea typeface="Verdana"/>
                <a:cs typeface="Verdana"/>
                <a:sym typeface="Verdana"/>
              </a:defRPr>
            </a:lvl1pPr>
          </a:lstStyle>
          <a:p>
            <a:pPr/>
            <a:r>
              <a:t>In “sin lists” it is difficult to determine the precise meaning.</a:t>
            </a:r>
          </a:p>
        </p:txBody>
      </p:sp>
      <p:sp>
        <p:nvSpPr>
          <p:cNvPr id="320" name="It is difficult to give a precise definition for porneia based solely on its figurative use in the Scriptures."/>
          <p:cNvSpPr txBox="1"/>
          <p:nvPr>
            <p:ph type="body" sz="quarter" idx="4294967295"/>
          </p:nvPr>
        </p:nvSpPr>
        <p:spPr>
          <a:xfrm>
            <a:off x="2307166" y="2201333"/>
            <a:ext cx="22076834" cy="2765757"/>
          </a:xfrm>
          <a:prstGeom prst="rect">
            <a:avLst/>
          </a:prstGeom>
        </p:spPr>
        <p:txBody>
          <a:bodyPr>
            <a:noAutofit/>
          </a:bodyPr>
          <a:lstStyle/>
          <a:p>
            <a:pPr marL="914400" indent="-914400" algn="l">
              <a:lnSpc>
                <a:spcPct val="100000"/>
              </a:lnSpc>
              <a:spcBef>
                <a:spcPts val="800"/>
              </a:spcBef>
              <a:buClr>
                <a:srgbClr val="FF2600"/>
              </a:buClr>
              <a:buSzPct val="100000"/>
              <a:buChar char="•"/>
              <a:defRPr b="1" spc="0" sz="5000">
                <a:solidFill>
                  <a:srgbClr val="945200"/>
                </a:solidFill>
                <a:effectLst>
                  <a:outerShdw sx="100000" sy="100000" kx="0" ky="0" algn="b" rotWithShape="0" blurRad="12700" dist="25400" dir="2400000">
                    <a:srgbClr val="000000"/>
                  </a:outerShdw>
                </a:effectLst>
                <a:latin typeface="Verdana"/>
                <a:ea typeface="Verdana"/>
                <a:cs typeface="Verdana"/>
                <a:sym typeface="Verdana"/>
              </a:defRPr>
            </a:pPr>
            <a:r>
              <a:t>It is difficult to give a precise definition for </a:t>
            </a:r>
            <a:r>
              <a:rPr i="1"/>
              <a:t>porneia</a:t>
            </a:r>
            <a:r>
              <a:t> based solely on its figurative use in the Scriptures.</a:t>
            </a:r>
          </a:p>
        </p:txBody>
      </p:sp>
      <p:sp>
        <p:nvSpPr>
          <p:cNvPr id="321" name="In a number of NT passages, porneia is listed in addition to other words which would describe lust, lascivious behavior, etc."/>
          <p:cNvSpPr txBox="1"/>
          <p:nvPr/>
        </p:nvSpPr>
        <p:spPr>
          <a:xfrm>
            <a:off x="2307164" y="10499857"/>
            <a:ext cx="21276124" cy="25330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914400" indent="-914400" algn="l" defTabSz="584200">
              <a:spcBef>
                <a:spcPts val="800"/>
              </a:spcBef>
              <a:buClr>
                <a:srgbClr val="FF2600"/>
              </a:buClr>
              <a:buSzPct val="100000"/>
              <a:buChar char="•"/>
              <a:defRPr b="1" sz="5000">
                <a:solidFill>
                  <a:srgbClr val="945200"/>
                </a:solidFill>
                <a:effectLst>
                  <a:outerShdw sx="100000" sy="100000" kx="0" ky="0" algn="b" rotWithShape="0" blurRad="12700" dist="12700" dir="2400000">
                    <a:srgbClr val="000000"/>
                  </a:outerShdw>
                </a:effectLst>
                <a:latin typeface="Verdana"/>
                <a:ea typeface="Verdana"/>
                <a:cs typeface="Verdana"/>
                <a:sym typeface="Verdana"/>
              </a:defRPr>
            </a:pPr>
            <a:r>
              <a:t>In a number of NT passages, </a:t>
            </a:r>
            <a:r>
              <a:rPr i="1"/>
              <a:t>porneia</a:t>
            </a:r>
            <a:r>
              <a:t> is listed in addition to other words which would describe lust, lascivious behavior, etc.</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0" presetID="19" grpId="1" fill="hold">
                                  <p:stCondLst>
                                    <p:cond delay="0"/>
                                  </p:stCondLst>
                                  <p:iterate type="lt" backwards="0">
                                    <p:tmAbs val="0"/>
                                  </p:iterate>
                                  <p:childTnLst>
                                    <p:set>
                                      <p:cBhvr>
                                        <p:cTn id="6" fill="hold"/>
                                        <p:tgtEl>
                                          <p:spTgt spid="317"/>
                                        </p:tgtEl>
                                        <p:attrNameLst>
                                          <p:attrName>style.visibility</p:attrName>
                                        </p:attrNameLst>
                                      </p:cBhvr>
                                      <p:to>
                                        <p:strVal val="visible"/>
                                      </p:to>
                                    </p:set>
                                    <p:anim calcmode="lin" valueType="num">
                                      <p:cBhvr>
                                        <p:cTn id="7" dur="1500" fill="hold"/>
                                        <p:tgtEl>
                                          <p:spTgt spid="317"/>
                                        </p:tgtEl>
                                        <p:attrNameLst>
                                          <p:attrName>ppt_w</p:attrName>
                                        </p:attrNameLst>
                                      </p:cBhvr>
                                      <p:tavLst>
                                        <p:tav tm="0" fmla="#ppt_w*sin(2.5*pi*$)">
                                          <p:val>
                                            <p:fltVal val="0"/>
                                          </p:val>
                                        </p:tav>
                                        <p:tav tm="100000">
                                          <p:val>
                                            <p:fltVal val="1"/>
                                          </p:val>
                                        </p:tav>
                                      </p:tavLst>
                                    </p:anim>
                                    <p:anim calcmode="lin" valueType="num">
                                      <p:cBhvr>
                                        <p:cTn id="8" dur="1500" fill="hold"/>
                                        <p:tgtEl>
                                          <p:spTgt spid="317"/>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Class="entr" nodeType="afterEffect" presetSubtype="8" presetID="22" grpId="2" fill="hold">
                                  <p:stCondLst>
                                    <p:cond delay="0"/>
                                  </p:stCondLst>
                                  <p:iterate type="el" backwards="0">
                                    <p:tmAbs val="0"/>
                                  </p:iterate>
                                  <p:childTnLst>
                                    <p:set>
                                      <p:cBhvr>
                                        <p:cTn id="11" fill="hold"/>
                                        <p:tgtEl>
                                          <p:spTgt spid="320">
                                            <p:bg/>
                                          </p:spTgt>
                                        </p:tgtEl>
                                        <p:attrNameLst>
                                          <p:attrName>style.visibility</p:attrName>
                                        </p:attrNameLst>
                                      </p:cBhvr>
                                      <p:to>
                                        <p:strVal val="visible"/>
                                      </p:to>
                                    </p:set>
                                    <p:animEffect filter="wipe(left)" transition="in">
                                      <p:cBhvr>
                                        <p:cTn id="12" dur="500"/>
                                        <p:tgtEl>
                                          <p:spTgt spid="320">
                                            <p:bg/>
                                          </p:spTgt>
                                        </p:tgtEl>
                                      </p:cBhvr>
                                    </p:animEffect>
                                  </p:childTnLst>
                                </p:cTn>
                              </p:par>
                              <p:par>
                                <p:cTn id="13" presetClass="entr" nodeType="withEffect" presetSubtype="8" presetID="22" grpId="2" fill="hold">
                                  <p:stCondLst>
                                    <p:cond delay="0"/>
                                  </p:stCondLst>
                                  <p:iterate type="el" backwards="0">
                                    <p:tmAbs val="0"/>
                                  </p:iterate>
                                  <p:childTnLst>
                                    <p:set>
                                      <p:cBhvr>
                                        <p:cTn id="14" fill="hold"/>
                                        <p:tgtEl>
                                          <p:spTgt spid="320">
                                            <p:txEl>
                                              <p:pRg st="0" end="0"/>
                                            </p:txEl>
                                          </p:spTgt>
                                        </p:tgtEl>
                                        <p:attrNameLst>
                                          <p:attrName>style.visibility</p:attrName>
                                        </p:attrNameLst>
                                      </p:cBhvr>
                                      <p:to>
                                        <p:strVal val="visible"/>
                                      </p:to>
                                    </p:set>
                                    <p:animEffect filter="wipe(left)" transition="in">
                                      <p:cBhvr>
                                        <p:cTn id="15" dur="500"/>
                                        <p:tgtEl>
                                          <p:spTgt spid="3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8" presetID="22" grpId="3" fill="hold">
                                  <p:stCondLst>
                                    <p:cond delay="0"/>
                                  </p:stCondLst>
                                  <p:iterate type="el" backwards="0">
                                    <p:tmAbs val="0"/>
                                  </p:iterate>
                                  <p:childTnLst>
                                    <p:set>
                                      <p:cBhvr>
                                        <p:cTn id="19" fill="hold"/>
                                        <p:tgtEl>
                                          <p:spTgt spid="318">
                                            <p:bg/>
                                          </p:spTgt>
                                        </p:tgtEl>
                                        <p:attrNameLst>
                                          <p:attrName>style.visibility</p:attrName>
                                        </p:attrNameLst>
                                      </p:cBhvr>
                                      <p:to>
                                        <p:strVal val="visible"/>
                                      </p:to>
                                    </p:set>
                                    <p:animEffect filter="wipe(left)" transition="in">
                                      <p:cBhvr>
                                        <p:cTn id="20" dur="500"/>
                                        <p:tgtEl>
                                          <p:spTgt spid="318">
                                            <p:bg/>
                                          </p:spTgt>
                                        </p:tgtEl>
                                      </p:cBhvr>
                                    </p:animEffect>
                                  </p:childTnLst>
                                </p:cTn>
                              </p:par>
                              <p:par>
                                <p:cTn id="21" presetClass="entr" nodeType="withEffect" presetSubtype="8" presetID="22" grpId="3" fill="hold">
                                  <p:stCondLst>
                                    <p:cond delay="0"/>
                                  </p:stCondLst>
                                  <p:iterate type="el" backwards="0">
                                    <p:tmAbs val="0"/>
                                  </p:iterate>
                                  <p:childTnLst>
                                    <p:set>
                                      <p:cBhvr>
                                        <p:cTn id="22" fill="hold"/>
                                        <p:tgtEl>
                                          <p:spTgt spid="318">
                                            <p:txEl>
                                              <p:pRg st="0" end="0"/>
                                            </p:txEl>
                                          </p:spTgt>
                                        </p:tgtEl>
                                        <p:attrNameLst>
                                          <p:attrName>style.visibility</p:attrName>
                                        </p:attrNameLst>
                                      </p:cBhvr>
                                      <p:to>
                                        <p:strVal val="visible"/>
                                      </p:to>
                                    </p:set>
                                    <p:animEffect filter="wipe(left)" transition="in">
                                      <p:cBhvr>
                                        <p:cTn id="23" dur="500"/>
                                        <p:tgtEl>
                                          <p:spTgt spid="31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8" presetID="22" grpId="4" fill="hold">
                                  <p:stCondLst>
                                    <p:cond delay="0"/>
                                  </p:stCondLst>
                                  <p:iterate type="el" backwards="0">
                                    <p:tmAbs val="0"/>
                                  </p:iterate>
                                  <p:childTnLst>
                                    <p:set>
                                      <p:cBhvr>
                                        <p:cTn id="27" fill="hold"/>
                                        <p:tgtEl>
                                          <p:spTgt spid="319">
                                            <p:bg/>
                                          </p:spTgt>
                                        </p:tgtEl>
                                        <p:attrNameLst>
                                          <p:attrName>style.visibility</p:attrName>
                                        </p:attrNameLst>
                                      </p:cBhvr>
                                      <p:to>
                                        <p:strVal val="visible"/>
                                      </p:to>
                                    </p:set>
                                    <p:animEffect filter="wipe(left)" transition="in">
                                      <p:cBhvr>
                                        <p:cTn id="28" dur="500"/>
                                        <p:tgtEl>
                                          <p:spTgt spid="319">
                                            <p:bg/>
                                          </p:spTgt>
                                        </p:tgtEl>
                                      </p:cBhvr>
                                    </p:animEffect>
                                  </p:childTnLst>
                                </p:cTn>
                              </p:par>
                              <p:par>
                                <p:cTn id="29" presetClass="entr" nodeType="withEffect" presetSubtype="8" presetID="22" grpId="4" fill="hold">
                                  <p:stCondLst>
                                    <p:cond delay="0"/>
                                  </p:stCondLst>
                                  <p:iterate type="el" backwards="0">
                                    <p:tmAbs val="0"/>
                                  </p:iterate>
                                  <p:childTnLst>
                                    <p:set>
                                      <p:cBhvr>
                                        <p:cTn id="30" fill="hold"/>
                                        <p:tgtEl>
                                          <p:spTgt spid="319">
                                            <p:txEl>
                                              <p:pRg st="0" end="0"/>
                                            </p:txEl>
                                          </p:spTgt>
                                        </p:tgtEl>
                                        <p:attrNameLst>
                                          <p:attrName>style.visibility</p:attrName>
                                        </p:attrNameLst>
                                      </p:cBhvr>
                                      <p:to>
                                        <p:strVal val="visible"/>
                                      </p:to>
                                    </p:set>
                                    <p:animEffect filter="wipe(left)" transition="in">
                                      <p:cBhvr>
                                        <p:cTn id="31" dur="500"/>
                                        <p:tgtEl>
                                          <p:spTgt spid="31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8" presetID="22" grpId="5" fill="hold">
                                  <p:stCondLst>
                                    <p:cond delay="0"/>
                                  </p:stCondLst>
                                  <p:iterate type="el" backwards="0">
                                    <p:tmAbs val="0"/>
                                  </p:iterate>
                                  <p:childTnLst>
                                    <p:set>
                                      <p:cBhvr>
                                        <p:cTn id="35" fill="hold"/>
                                        <p:tgtEl>
                                          <p:spTgt spid="321">
                                            <p:bg/>
                                          </p:spTgt>
                                        </p:tgtEl>
                                        <p:attrNameLst>
                                          <p:attrName>style.visibility</p:attrName>
                                        </p:attrNameLst>
                                      </p:cBhvr>
                                      <p:to>
                                        <p:strVal val="visible"/>
                                      </p:to>
                                    </p:set>
                                    <p:animEffect filter="wipe(left)" transition="in">
                                      <p:cBhvr>
                                        <p:cTn id="36" dur="500"/>
                                        <p:tgtEl>
                                          <p:spTgt spid="321">
                                            <p:bg/>
                                          </p:spTgt>
                                        </p:tgtEl>
                                      </p:cBhvr>
                                    </p:animEffect>
                                  </p:childTnLst>
                                </p:cTn>
                              </p:par>
                              <p:par>
                                <p:cTn id="37" presetClass="entr" nodeType="withEffect" presetSubtype="8" presetID="22" grpId="5" fill="hold">
                                  <p:stCondLst>
                                    <p:cond delay="0"/>
                                  </p:stCondLst>
                                  <p:iterate type="el" backwards="0">
                                    <p:tmAbs val="0"/>
                                  </p:iterate>
                                  <p:childTnLst>
                                    <p:set>
                                      <p:cBhvr>
                                        <p:cTn id="38" fill="hold"/>
                                        <p:tgtEl>
                                          <p:spTgt spid="321">
                                            <p:txEl>
                                              <p:pRg st="0" end="0"/>
                                            </p:txEl>
                                          </p:spTgt>
                                        </p:tgtEl>
                                        <p:attrNameLst>
                                          <p:attrName>style.visibility</p:attrName>
                                        </p:attrNameLst>
                                      </p:cBhvr>
                                      <p:to>
                                        <p:strVal val="visible"/>
                                      </p:to>
                                    </p:set>
                                    <p:animEffect filter="wipe(left)" transition="in">
                                      <p:cBhvr>
                                        <p:cTn id="39" dur="500"/>
                                        <p:tgtEl>
                                          <p:spTgt spid="321">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1" grpId="5"/>
      <p:bldP build="p" bldLvl="5" animBg="1" rev="0" advAuto="0" spid="319" grpId="4"/>
      <p:bldP build="whole" bldLvl="1" animBg="1" rev="0" advAuto="0" spid="317" grpId="1"/>
      <p:bldP build="p" bldLvl="5" animBg="1" rev="0" advAuto="0" spid="320" grpId="2"/>
      <p:bldP build="p" bldLvl="5" animBg="1" rev="0" advAuto="0" spid="318" grpId="3"/>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About three months later Judah was told, “Tamar your daughter-in-law has been immoral. Moreover, she is pregnant by immorality.” And Judah said, “Bring her out, and let her be burned.”…"/>
          <p:cNvSpPr txBox="1"/>
          <p:nvPr>
            <p:ph type="body" sz="half" idx="4294967295"/>
          </p:nvPr>
        </p:nvSpPr>
        <p:spPr>
          <a:xfrm>
            <a:off x="948266" y="2743580"/>
            <a:ext cx="22487468" cy="5187240"/>
          </a:xfrm>
          <a:prstGeom prst="rect">
            <a:avLst/>
          </a:prstGeom>
        </p:spPr>
        <p:txBody>
          <a:bodyPr>
            <a:noAutofit/>
          </a:bodyPr>
          <a:lstStyle/>
          <a:p>
            <a:pPr>
              <a:lnSpc>
                <a:spcPct val="100000"/>
              </a:lnSpc>
              <a:spcBef>
                <a:spcPts val="800"/>
              </a:spcBef>
              <a:buClr>
                <a:srgbClr val="FF2600"/>
              </a:buClr>
              <a:defRPr b="1" spc="0" sz="5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About three months later Judah was told, “Tamar your daughter-in-law </a:t>
            </a:r>
            <a:r>
              <a:rPr>
                <a:solidFill>
                  <a:srgbClr val="FF2600"/>
                </a:solidFill>
              </a:rPr>
              <a:t>has been immoral</a:t>
            </a:r>
            <a:r>
              <a:t>. Moreover, she is pregnant by </a:t>
            </a:r>
            <a:r>
              <a:rPr>
                <a:solidFill>
                  <a:srgbClr val="FF2600"/>
                </a:solidFill>
              </a:rPr>
              <a:t>immorality</a:t>
            </a:r>
            <a:r>
              <a:t>.” And Judah said, “Bring her out, and let her be burned.”</a:t>
            </a:r>
          </a:p>
          <a:p>
            <a:pPr>
              <a:lnSpc>
                <a:spcPct val="100000"/>
              </a:lnSpc>
              <a:spcBef>
                <a:spcPts val="800"/>
              </a:spcBef>
              <a:buClr>
                <a:srgbClr val="FF2600"/>
              </a:buClr>
              <a:defRPr b="1" spc="0" sz="5000">
                <a:solidFill>
                  <a:srgbClr val="0433FF"/>
                </a:solidFill>
                <a:effectLst>
                  <a:outerShdw sx="100000" sy="100000" kx="0" ky="0" algn="b" rotWithShape="0" blurRad="12700" dist="25400" dir="2400000">
                    <a:srgbClr val="000000"/>
                  </a:outerShdw>
                </a:effectLst>
                <a:latin typeface="Cambria"/>
                <a:ea typeface="Cambria"/>
                <a:cs typeface="Cambria"/>
                <a:sym typeface="Cambria"/>
              </a:defRPr>
            </a:pPr>
            <a:r>
              <a:t>-- Genesis 38:24; ESV</a:t>
            </a:r>
          </a:p>
          <a:p>
            <a:pPr>
              <a:lnSpc>
                <a:spcPct val="100000"/>
              </a:lnSpc>
              <a:spcBef>
                <a:spcPts val="800"/>
              </a:spcBef>
              <a:buClr>
                <a:srgbClr val="FF2600"/>
              </a:buClr>
              <a:defRPr b="1" spc="0" sz="5000">
                <a:solidFill>
                  <a:srgbClr val="008F00"/>
                </a:solidFill>
                <a:effectLst>
                  <a:outerShdw sx="100000" sy="100000" kx="0" ky="0" algn="b" rotWithShape="0" blurRad="12700" dist="25400" dir="2400000">
                    <a:srgbClr val="000000"/>
                  </a:outerShdw>
                </a:effectLst>
                <a:latin typeface="Cambria"/>
                <a:ea typeface="Cambria"/>
                <a:cs typeface="Cambria"/>
                <a:sym typeface="Cambria"/>
              </a:defRPr>
            </a:pPr>
            <a:r>
              <a:t>(LXX: “has been immoral” - </a:t>
            </a:r>
            <a:r>
              <a:rPr i="1"/>
              <a:t>porneuo</a:t>
            </a:r>
            <a:r>
              <a:t>; “immorality” - </a:t>
            </a:r>
            <a:r>
              <a:rPr i="1"/>
              <a:t>porneia</a:t>
            </a:r>
            <a:r>
              <a:t>)</a:t>
            </a:r>
          </a:p>
        </p:txBody>
      </p:sp>
      <p:sp>
        <p:nvSpPr>
          <p:cNvPr id="324" name="30 “How sick is your heart, declares the Lord God, because you did all these things, the deeds of a brazen prostitute, 31 building your vaulted chamber at the head of every street, and making your lofty place in every square. Yet you were not like a pros"/>
          <p:cNvSpPr txBox="1"/>
          <p:nvPr/>
        </p:nvSpPr>
        <p:spPr>
          <a:xfrm>
            <a:off x="1289281" y="7541352"/>
            <a:ext cx="21805438" cy="61746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4200">
                <a:effectLst>
                  <a:outerShdw sx="100000" sy="100000" kx="0" ky="0" algn="b" rotWithShape="0" blurRad="12700" dist="12700" dir="2400000">
                    <a:srgbClr val="000000"/>
                  </a:outerShdw>
                </a:effectLst>
                <a:latin typeface="Cambria"/>
                <a:ea typeface="Cambria"/>
                <a:cs typeface="Cambria"/>
                <a:sym typeface="Cambria"/>
              </a:defRPr>
            </a:pPr>
            <a:r>
              <a:rPr baseline="31999">
                <a:solidFill>
                  <a:srgbClr val="0433FF"/>
                </a:solidFill>
              </a:rPr>
              <a:t>30</a:t>
            </a:r>
            <a:r>
              <a:t> “How sick is your heart, declares the Lord God, because you did all these things, the deeds of a brazen </a:t>
            </a:r>
            <a:r>
              <a:rPr>
                <a:solidFill>
                  <a:srgbClr val="FF2600"/>
                </a:solidFill>
              </a:rPr>
              <a:t>prostitute</a:t>
            </a:r>
            <a:r>
              <a:t>, </a:t>
            </a:r>
            <a:r>
              <a:rPr baseline="31999">
                <a:solidFill>
                  <a:srgbClr val="0433FF"/>
                </a:solidFill>
              </a:rPr>
              <a:t>31</a:t>
            </a:r>
            <a:r>
              <a:t> building your vaulted chamber at the head of every street, and making your lofty place in every square. Yet you were not like a prostitute, because you scorned payment. </a:t>
            </a:r>
            <a:r>
              <a:rPr baseline="31999">
                <a:solidFill>
                  <a:srgbClr val="0433FF"/>
                </a:solidFill>
              </a:rPr>
              <a:t>32</a:t>
            </a:r>
            <a:r>
              <a:t> Adulterous wife, who receives strangers instead of her husband! </a:t>
            </a:r>
            <a:r>
              <a:rPr baseline="31999">
                <a:solidFill>
                  <a:srgbClr val="0433FF"/>
                </a:solidFill>
              </a:rPr>
              <a:t>33</a:t>
            </a:r>
            <a:r>
              <a:t> Men give gifts to all prostitutes, but you gave your gifts to all your lovers, bribing them to come to you from every side with your whorings. </a:t>
            </a:r>
            <a:r>
              <a:rPr baseline="31999">
                <a:solidFill>
                  <a:srgbClr val="0433FF"/>
                </a:solidFill>
              </a:rPr>
              <a:t>34</a:t>
            </a:r>
            <a:r>
              <a:t> So you were different from other women in your </a:t>
            </a:r>
            <a:r>
              <a:rPr>
                <a:solidFill>
                  <a:srgbClr val="FF2600"/>
                </a:solidFill>
              </a:rPr>
              <a:t>whorings</a:t>
            </a:r>
            <a:r>
              <a:t>. No one solicited you to play the whore, and you gave payment, while no payment was given to you; therefore you were different.</a:t>
            </a:r>
          </a:p>
          <a:p>
            <a:pPr defTabSz="584200">
              <a:spcBef>
                <a:spcPts val="800"/>
              </a:spcBef>
              <a:buClr>
                <a:srgbClr val="FF2600"/>
              </a:buClr>
              <a:defRPr b="1" sz="42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Ezekiel 16:30–34; ESV</a:t>
            </a:r>
          </a:p>
        </p:txBody>
      </p:sp>
      <p:sp>
        <p:nvSpPr>
          <p:cNvPr id="325" name="Examples"/>
          <p:cNvSpPr txBox="1"/>
          <p:nvPr/>
        </p:nvSpPr>
        <p:spPr>
          <a:xfrm>
            <a:off x="143933" y="1354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Examples</a:t>
            </a:r>
          </a:p>
        </p:txBody>
      </p:sp>
      <p:sp>
        <p:nvSpPr>
          <p:cNvPr id="326" name="Defined by Context"/>
          <p:cNvSpPr txBox="1"/>
          <p:nvPr>
            <p:ph type="title" idx="4294967295"/>
          </p:nvPr>
        </p:nvSpPr>
        <p:spPr>
          <a:xfrm>
            <a:off x="-1" y="491066"/>
            <a:ext cx="24384001" cy="1787460"/>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Defined by Context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26"/>
                                        </p:tgtEl>
                                        <p:attrNameLst>
                                          <p:attrName>style.visibility</p:attrName>
                                        </p:attrNameLst>
                                      </p:cBhvr>
                                      <p:to>
                                        <p:strVal val="visible"/>
                                      </p:to>
                                    </p:set>
                                    <p:anim calcmode="lin" valueType="num">
                                      <p:cBhvr>
                                        <p:cTn id="7" dur="1250" fill="hold"/>
                                        <p:tgtEl>
                                          <p:spTgt spid="326"/>
                                        </p:tgtEl>
                                        <p:attrNameLst>
                                          <p:attrName>ppt_w</p:attrName>
                                        </p:attrNameLst>
                                      </p:cBhvr>
                                      <p:tavLst>
                                        <p:tav tm="0">
                                          <p:val>
                                            <p:fltVal val="0"/>
                                          </p:val>
                                        </p:tav>
                                        <p:tav tm="100000">
                                          <p:val>
                                            <p:strVal val="#ppt_w"/>
                                          </p:val>
                                        </p:tav>
                                      </p:tavLst>
                                    </p:anim>
                                    <p:anim calcmode="lin" valueType="num">
                                      <p:cBhvr>
                                        <p:cTn id="8" dur="1250" fill="hold"/>
                                        <p:tgtEl>
                                          <p:spTgt spid="326"/>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8" presetID="22" grpId="2" fill="hold">
                                  <p:stCondLst>
                                    <p:cond delay="0"/>
                                  </p:stCondLst>
                                  <p:iterate type="el" backwards="0">
                                    <p:tmAbs val="0"/>
                                  </p:iterate>
                                  <p:childTnLst>
                                    <p:set>
                                      <p:cBhvr>
                                        <p:cTn id="11" fill="hold"/>
                                        <p:tgtEl>
                                          <p:spTgt spid="325"/>
                                        </p:tgtEl>
                                        <p:attrNameLst>
                                          <p:attrName>style.visibility</p:attrName>
                                        </p:attrNameLst>
                                      </p:cBhvr>
                                      <p:to>
                                        <p:strVal val="visible"/>
                                      </p:to>
                                    </p:set>
                                    <p:animEffect filter="wipe(left)" transition="in">
                                      <p:cBhvr>
                                        <p:cTn id="12" dur="1250"/>
                                        <p:tgtEl>
                                          <p:spTgt spid="325"/>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2" grpId="3" fill="hold">
                                  <p:stCondLst>
                                    <p:cond delay="0"/>
                                  </p:stCondLst>
                                  <p:iterate type="el" backwards="0">
                                    <p:tmAbs val="0"/>
                                  </p:iterate>
                                  <p:childTnLst>
                                    <p:set>
                                      <p:cBhvr>
                                        <p:cTn id="16" fill="hold"/>
                                        <p:tgtEl>
                                          <p:spTgt spid="323"/>
                                        </p:tgtEl>
                                        <p:attrNameLst>
                                          <p:attrName>style.visibility</p:attrName>
                                        </p:attrNameLst>
                                      </p:cBhvr>
                                      <p:to>
                                        <p:strVal val="visible"/>
                                      </p:to>
                                    </p:set>
                                    <p:animEffect filter="wipe(up)" transition="in">
                                      <p:cBhvr>
                                        <p:cTn id="17" dur="1250"/>
                                        <p:tgtEl>
                                          <p:spTgt spid="323"/>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1" presetID="22" grpId="4" fill="hold">
                                  <p:stCondLst>
                                    <p:cond delay="0"/>
                                  </p:stCondLst>
                                  <p:iterate type="el" backwards="0">
                                    <p:tmAbs val="0"/>
                                  </p:iterate>
                                  <p:childTnLst>
                                    <p:set>
                                      <p:cBhvr>
                                        <p:cTn id="21" fill="hold"/>
                                        <p:tgtEl>
                                          <p:spTgt spid="324"/>
                                        </p:tgtEl>
                                        <p:attrNameLst>
                                          <p:attrName>style.visibility</p:attrName>
                                        </p:attrNameLst>
                                      </p:cBhvr>
                                      <p:to>
                                        <p:strVal val="visible"/>
                                      </p:to>
                                    </p:set>
                                    <p:animEffect filter="wipe(up)" transition="in">
                                      <p:cBhvr>
                                        <p:cTn id="22" dur="1250"/>
                                        <p:tgtEl>
                                          <p:spTgt spid="3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5" grpId="2"/>
      <p:bldP build="whole" bldLvl="1" animBg="1" rev="0" advAuto="0" spid="323" grpId="3"/>
      <p:bldP build="whole" bldLvl="1" animBg="1" rev="0" advAuto="0" spid="326" grpId="1"/>
      <p:bldP build="whole" bldLvl="1" animBg="1" rev="0" advAuto="0" spid="324" grpId="4"/>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8" name="You are doing the works your father did.” They said to him, “We were not born of sexual immorality. We have one Father—even God.”…"/>
          <p:cNvSpPr txBox="1"/>
          <p:nvPr/>
        </p:nvSpPr>
        <p:spPr>
          <a:xfrm>
            <a:off x="1777073" y="3488266"/>
            <a:ext cx="20829854" cy="26439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t>You are doing the works your father did.” They said to him, “We were not born of </a:t>
            </a:r>
            <a:r>
              <a:rPr>
                <a:solidFill>
                  <a:srgbClr val="FF2600"/>
                </a:solidFill>
              </a:rPr>
              <a:t>sexual immorality</a:t>
            </a:r>
            <a:r>
              <a:t>. We have one Father—even God.”</a:t>
            </a:r>
          </a:p>
          <a:p>
            <a:pPr defTabSz="584200">
              <a:spcBef>
                <a:spcPts val="800"/>
              </a:spcBef>
              <a:buClr>
                <a:srgbClr val="FF2600"/>
              </a:buClr>
              <a:defRPr b="1"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John 8:41; ESV</a:t>
            </a:r>
          </a:p>
        </p:txBody>
      </p:sp>
      <p:sp>
        <p:nvSpPr>
          <p:cNvPr id="329" name="Examples"/>
          <p:cNvSpPr txBox="1"/>
          <p:nvPr/>
        </p:nvSpPr>
        <p:spPr>
          <a:xfrm>
            <a:off x="143933" y="1354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Examples</a:t>
            </a:r>
          </a:p>
        </p:txBody>
      </p:sp>
      <p:sp>
        <p:nvSpPr>
          <p:cNvPr id="330" name="Defined by Context"/>
          <p:cNvSpPr txBox="1"/>
          <p:nvPr>
            <p:ph type="title" idx="4294967295"/>
          </p:nvPr>
        </p:nvSpPr>
        <p:spPr>
          <a:xfrm>
            <a:off x="-1" y="6434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Defined by Context</a:t>
            </a:r>
          </a:p>
        </p:txBody>
      </p:sp>
      <p:sp>
        <p:nvSpPr>
          <p:cNvPr id="331" name="22 So it is with a woman who leaves her husband and presents him with an heir by another man. 23 For first of all, she has disobeyed the law of the Most High; second, she has committed an offense against her husband; and third, through her fornication sh"/>
          <p:cNvSpPr txBox="1"/>
          <p:nvPr/>
        </p:nvSpPr>
        <p:spPr>
          <a:xfrm>
            <a:off x="1777073" y="7459133"/>
            <a:ext cx="20829854" cy="50760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rPr baseline="31999">
                <a:solidFill>
                  <a:srgbClr val="0433FF"/>
                </a:solidFill>
              </a:rPr>
              <a:t>22</a:t>
            </a:r>
            <a:r>
              <a:t> So it is with a woman who leaves her husband and presents him with an heir by another man. </a:t>
            </a:r>
            <a:r>
              <a:rPr baseline="31999">
                <a:solidFill>
                  <a:srgbClr val="0433FF"/>
                </a:solidFill>
              </a:rPr>
              <a:t>23</a:t>
            </a:r>
            <a:r>
              <a:t> For first of all, she has disobeyed the law of the Most High; second, she has committed an offense against her husband; and third, through her </a:t>
            </a:r>
            <a:r>
              <a:rPr>
                <a:solidFill>
                  <a:srgbClr val="FF2600"/>
                </a:solidFill>
              </a:rPr>
              <a:t>fornication</a:t>
            </a:r>
            <a:r>
              <a:t> she has committed adultery and brought forth children by another man.</a:t>
            </a:r>
          </a:p>
          <a:p>
            <a:pPr defTabSz="584200">
              <a:spcBef>
                <a:spcPts val="800"/>
              </a:spcBef>
              <a:buClr>
                <a:srgbClr val="FF2600"/>
              </a:buClr>
              <a:defRPr b="1"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Sirach 23:22–23; NRSV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328"/>
                                        </p:tgtEl>
                                        <p:attrNameLst>
                                          <p:attrName>style.visibility</p:attrName>
                                        </p:attrNameLst>
                                      </p:cBhvr>
                                      <p:to>
                                        <p:strVal val="visible"/>
                                      </p:to>
                                    </p:set>
                                    <p:animEffect filter="wipe(up)" transition="in">
                                      <p:cBhvr>
                                        <p:cTn id="7" dur="1250"/>
                                        <p:tgtEl>
                                          <p:spTgt spid="32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2" grpId="2" fill="hold">
                                  <p:stCondLst>
                                    <p:cond delay="0"/>
                                  </p:stCondLst>
                                  <p:iterate type="el" backwards="0">
                                    <p:tmAbs val="0"/>
                                  </p:iterate>
                                  <p:childTnLst>
                                    <p:set>
                                      <p:cBhvr>
                                        <p:cTn id="11" fill="hold"/>
                                        <p:tgtEl>
                                          <p:spTgt spid="331"/>
                                        </p:tgtEl>
                                        <p:attrNameLst>
                                          <p:attrName>style.visibility</p:attrName>
                                        </p:attrNameLst>
                                      </p:cBhvr>
                                      <p:to>
                                        <p:strVal val="visible"/>
                                      </p:to>
                                    </p:set>
                                    <p:animEffect filter="wipe(up)" transition="in">
                                      <p:cBhvr>
                                        <p:cTn id="12" dur="1250"/>
                                        <p:tgtEl>
                                          <p:spTgt spid="3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1"/>
      <p:bldP build="whole" bldLvl="1" animBg="1" rev="0" advAuto="0" spid="331" grpId="2"/>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12 “All things are lawful for me,” but not all things are helpful. “All things are lawful for me,” but I will not be dominated by anything. 13 “Food is meant for the stomach and the stomach for food”—and God will destroy both one and the other. The body "/>
          <p:cNvSpPr txBox="1"/>
          <p:nvPr/>
        </p:nvSpPr>
        <p:spPr>
          <a:xfrm>
            <a:off x="796594" y="3183466"/>
            <a:ext cx="22790812" cy="102724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4500">
                <a:effectLst>
                  <a:outerShdw sx="100000" sy="100000" kx="0" ky="0" algn="b" rotWithShape="0" blurRad="12700" dist="12700" dir="2400000">
                    <a:srgbClr val="000000"/>
                  </a:outerShdw>
                </a:effectLst>
                <a:latin typeface="Cambria"/>
                <a:ea typeface="Cambria"/>
                <a:cs typeface="Cambria"/>
                <a:sym typeface="Cambria"/>
              </a:defRPr>
            </a:pPr>
            <a:r>
              <a:rPr baseline="31999">
                <a:solidFill>
                  <a:srgbClr val="0433FF"/>
                </a:solidFill>
              </a:rPr>
              <a:t>12</a:t>
            </a:r>
            <a:r>
              <a:t> “All things are lawful for me,” but not all things are helpful. “All things are lawful for me,” but I will not be dominated by anything. </a:t>
            </a:r>
            <a:r>
              <a:rPr baseline="31999">
                <a:solidFill>
                  <a:srgbClr val="0433FF"/>
                </a:solidFill>
              </a:rPr>
              <a:t>13</a:t>
            </a:r>
            <a:r>
              <a:t> “Food is meant for the stomach and the stomach for food”—and God will destroy both one and the other. The body is not meant for sexual immorality, but for the Lord, and the Lord for the body. </a:t>
            </a:r>
            <a:r>
              <a:rPr baseline="31999">
                <a:solidFill>
                  <a:srgbClr val="0433FF"/>
                </a:solidFill>
              </a:rPr>
              <a:t>14</a:t>
            </a:r>
            <a:r>
              <a:t> And God raised the Lord and will also raise us up by his power. </a:t>
            </a:r>
            <a:r>
              <a:rPr baseline="31999">
                <a:solidFill>
                  <a:srgbClr val="0433FF"/>
                </a:solidFill>
              </a:rPr>
              <a:t>15</a:t>
            </a:r>
            <a:r>
              <a:t> Do you not know that your bodies are members of Christ? Shall I then take the members of Christ and make them members of a prostitute? Never! </a:t>
            </a:r>
            <a:r>
              <a:rPr baseline="31999">
                <a:solidFill>
                  <a:srgbClr val="0433FF"/>
                </a:solidFill>
              </a:rPr>
              <a:t>16</a:t>
            </a:r>
            <a:r>
              <a:t> </a:t>
            </a:r>
            <a:r>
              <a:rPr>
                <a:solidFill>
                  <a:srgbClr val="FF2600"/>
                </a:solidFill>
              </a:rPr>
              <a:t>Or do you not know that he who is joined to a prostitute becomes one body with her</a:t>
            </a:r>
            <a:r>
              <a:t>? For, as it is written, “</a:t>
            </a:r>
            <a:r>
              <a:rPr>
                <a:solidFill>
                  <a:srgbClr val="FF2600"/>
                </a:solidFill>
              </a:rPr>
              <a:t>The two will become one flesh</a:t>
            </a:r>
            <a:r>
              <a:t>.” </a:t>
            </a:r>
            <a:r>
              <a:rPr baseline="31999">
                <a:solidFill>
                  <a:srgbClr val="0433FF"/>
                </a:solidFill>
              </a:rPr>
              <a:t>17</a:t>
            </a:r>
            <a:r>
              <a:t> But he who is joined to the Lord becomes one spirit with him. </a:t>
            </a:r>
            <a:r>
              <a:rPr baseline="31999">
                <a:solidFill>
                  <a:srgbClr val="0433FF"/>
                </a:solidFill>
              </a:rPr>
              <a:t>18</a:t>
            </a:r>
            <a:r>
              <a:t> Flee from sexual immorality. Every other sin a person commits is outside the body, but the sexually immoral person sins against his own body. </a:t>
            </a:r>
            <a:r>
              <a:rPr baseline="31999">
                <a:solidFill>
                  <a:srgbClr val="0433FF"/>
                </a:solidFill>
              </a:rPr>
              <a:t>19</a:t>
            </a:r>
            <a:r>
              <a:t> Or do you not know that your body is a temple of the Holy Spirit within you, whom you have from God? You are not your own, </a:t>
            </a:r>
            <a:r>
              <a:rPr baseline="31999">
                <a:solidFill>
                  <a:srgbClr val="0433FF"/>
                </a:solidFill>
              </a:rPr>
              <a:t>20</a:t>
            </a:r>
            <a:r>
              <a:t> for you were bought with a price. So glorify God in your body.</a:t>
            </a:r>
          </a:p>
          <a:p>
            <a:pPr defTabSz="584200">
              <a:spcBef>
                <a:spcPts val="800"/>
              </a:spcBef>
              <a:buClr>
                <a:srgbClr val="FF2600"/>
              </a:buClr>
              <a:defRPr b="1" sz="45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-- 1 Corinthians 6:12–20; ESV</a:t>
            </a:r>
          </a:p>
        </p:txBody>
      </p:sp>
      <p:sp>
        <p:nvSpPr>
          <p:cNvPr id="334" name="Examples"/>
          <p:cNvSpPr txBox="1"/>
          <p:nvPr/>
        </p:nvSpPr>
        <p:spPr>
          <a:xfrm>
            <a:off x="143933" y="1354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Examples</a:t>
            </a:r>
          </a:p>
        </p:txBody>
      </p:sp>
      <p:sp>
        <p:nvSpPr>
          <p:cNvPr id="335" name="Defined by Context"/>
          <p:cNvSpPr txBox="1"/>
          <p:nvPr>
            <p:ph type="title" idx="4294967295"/>
          </p:nvPr>
        </p:nvSpPr>
        <p:spPr>
          <a:xfrm>
            <a:off x="-1" y="6434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941100"/>
                </a:solidFill>
                <a:latin typeface="Arial Black"/>
                <a:ea typeface="Arial Black"/>
                <a:cs typeface="Arial Black"/>
                <a:sym typeface="Arial Black"/>
              </a:defRPr>
            </a:lvl1pPr>
          </a:lstStyle>
          <a:p>
            <a:pPr/>
            <a:r>
              <a:t>Defined by Context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333"/>
                                        </p:tgtEl>
                                        <p:attrNameLst>
                                          <p:attrName>style.visibility</p:attrName>
                                        </p:attrNameLst>
                                      </p:cBhvr>
                                      <p:to>
                                        <p:strVal val="visible"/>
                                      </p:to>
                                    </p:set>
                                    <p:animEffect filter="wipe(up)" transition="in">
                                      <p:cBhvr>
                                        <p:cTn id="7" dur="125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3" grpId="1"/>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7" name="Now the works of the flesh are evident: sexual immorality, impurity, sensuality,…"/>
          <p:cNvSpPr txBox="1"/>
          <p:nvPr>
            <p:ph type="body" sz="half" idx="4294967295"/>
          </p:nvPr>
        </p:nvSpPr>
        <p:spPr>
          <a:xfrm>
            <a:off x="606689" y="884667"/>
            <a:ext cx="23170622" cy="2940861"/>
          </a:xfrm>
          <a:prstGeom prst="rect">
            <a:avLst/>
          </a:prstGeom>
        </p:spPr>
        <p:txBody>
          <a:bodyPr>
            <a:noAutofit/>
          </a:bodyPr>
          <a:lstStyle/>
          <a:p>
            <a:pPr>
              <a:lnSpc>
                <a:spcPct val="100000"/>
              </a:lnSpc>
              <a:spcBef>
                <a:spcPts val="800"/>
              </a:spcBef>
              <a:buClr>
                <a:srgbClr val="FF2600"/>
              </a:buClr>
              <a:defRPr b="1" spc="0" sz="5000">
                <a:solidFill>
                  <a:srgbClr val="000000"/>
                </a:solidFill>
                <a:effectLst>
                  <a:outerShdw sx="100000" sy="100000" kx="0" ky="0" algn="b" rotWithShape="0" blurRad="12700" dist="12700" dir="2400000">
                    <a:srgbClr val="000000"/>
                  </a:outerShdw>
                </a:effectLst>
                <a:latin typeface="Cambria"/>
                <a:ea typeface="Cambria"/>
                <a:cs typeface="Cambria"/>
                <a:sym typeface="Cambria"/>
              </a:defRPr>
            </a:pPr>
            <a:r>
              <a:t>Now the works of the flesh are evident: sexual immorality,</a:t>
            </a:r>
            <a:r>
              <a:rPr>
                <a:solidFill>
                  <a:srgbClr val="FF2600"/>
                </a:solidFill>
              </a:rPr>
              <a:t> impurity</a:t>
            </a:r>
            <a:r>
              <a:t>, </a:t>
            </a:r>
            <a:r>
              <a:rPr>
                <a:solidFill>
                  <a:srgbClr val="008F00"/>
                </a:solidFill>
              </a:rPr>
              <a:t>sensuality</a:t>
            </a:r>
            <a:r>
              <a:t>,</a:t>
            </a:r>
          </a:p>
          <a:p>
            <a:pPr>
              <a:lnSpc>
                <a:spcPct val="100000"/>
              </a:lnSpc>
              <a:spcBef>
                <a:spcPts val="800"/>
              </a:spcBef>
              <a:buClr>
                <a:srgbClr val="FF2600"/>
              </a:buClr>
              <a:defRPr b="1" spc="0"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Galatians 5:19; ESV</a:t>
            </a:r>
          </a:p>
          <a:p>
            <a:pPr>
              <a:lnSpc>
                <a:spcPct val="100000"/>
              </a:lnSpc>
              <a:spcBef>
                <a:spcPts val="800"/>
              </a:spcBef>
              <a:buClr>
                <a:srgbClr val="FF2600"/>
              </a:buClr>
              <a:defRPr b="1" spc="0" sz="5000">
                <a:solidFill>
                  <a:srgbClr val="FF2600"/>
                </a:solidFill>
                <a:effectLst>
                  <a:outerShdw sx="100000" sy="100000" kx="0" ky="0" algn="b" rotWithShape="0" blurRad="12700" dist="12700" dir="2400000">
                    <a:srgbClr val="000000"/>
                  </a:outerShdw>
                </a:effectLst>
                <a:latin typeface="Cambria"/>
                <a:ea typeface="Cambria"/>
                <a:cs typeface="Cambria"/>
                <a:sym typeface="Cambria"/>
              </a:defRPr>
            </a:pPr>
            <a:r>
              <a:rPr>
                <a:solidFill>
                  <a:srgbClr val="000000"/>
                </a:solidFill>
              </a:rPr>
              <a:t>[</a:t>
            </a:r>
            <a:r>
              <a:rPr i="1"/>
              <a:t>akatharsia (ἀκαθαρσία)</a:t>
            </a:r>
            <a:r>
              <a:t>, </a:t>
            </a:r>
            <a:r>
              <a:rPr i="1">
                <a:solidFill>
                  <a:srgbClr val="008F00"/>
                </a:solidFill>
              </a:rPr>
              <a:t>aselgeia (ἀσέλγεια)</a:t>
            </a:r>
            <a:r>
              <a:rPr>
                <a:solidFill>
                  <a:srgbClr val="000000"/>
                </a:solidFill>
              </a:rPr>
              <a:t>]</a:t>
            </a:r>
          </a:p>
        </p:txBody>
      </p:sp>
      <p:sp>
        <p:nvSpPr>
          <p:cNvPr id="338" name="I fear that when I come again my God may humble me before you, and I may have to mourn over many of those who sinned earlier and have not repented of the impurity, sexual immorality, and sensuality that they have practiced.…"/>
          <p:cNvSpPr txBox="1"/>
          <p:nvPr/>
        </p:nvSpPr>
        <p:spPr>
          <a:xfrm>
            <a:off x="1621498" y="4422585"/>
            <a:ext cx="21141004" cy="50286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t>I fear that when I come again my God may humble me before you, and I may have to mourn over many of those who sinned earlier and have not repented of the </a:t>
            </a:r>
            <a:r>
              <a:rPr>
                <a:solidFill>
                  <a:srgbClr val="FF2600"/>
                </a:solidFill>
              </a:rPr>
              <a:t>impurity</a:t>
            </a:r>
            <a:r>
              <a:t>, sexual immorality, and </a:t>
            </a:r>
            <a:r>
              <a:rPr>
                <a:solidFill>
                  <a:srgbClr val="008F00"/>
                </a:solidFill>
              </a:rPr>
              <a:t>sensuality</a:t>
            </a:r>
            <a:r>
              <a:t> that they have practiced.</a:t>
            </a:r>
          </a:p>
          <a:p>
            <a:pPr defTabSz="584200">
              <a:spcBef>
                <a:spcPts val="800"/>
              </a:spcBef>
              <a:buClr>
                <a:srgbClr val="FF2600"/>
              </a:buClr>
              <a:defRPr b="1"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-- 2 Corinthians 12:21; ESV</a:t>
            </a:r>
          </a:p>
          <a:p>
            <a:pPr defTabSz="584200">
              <a:spcBef>
                <a:spcPts val="800"/>
              </a:spcBef>
              <a:buClr>
                <a:srgbClr val="FF2600"/>
              </a:buClr>
              <a:defRPr b="1" sz="5000">
                <a:solidFill>
                  <a:srgbClr val="FF2600"/>
                </a:solidFill>
                <a:effectLst>
                  <a:outerShdw sx="100000" sy="100000" kx="0" ky="0" algn="b" rotWithShape="0" blurRad="12700" dist="12700" dir="2400000">
                    <a:srgbClr val="000000"/>
                  </a:outerShdw>
                </a:effectLst>
                <a:latin typeface="Cambria"/>
                <a:ea typeface="Cambria"/>
                <a:cs typeface="Cambria"/>
                <a:sym typeface="Cambria"/>
              </a:defRPr>
            </a:pPr>
            <a:r>
              <a:t>[</a:t>
            </a:r>
            <a:r>
              <a:rPr i="1"/>
              <a:t>akatharsia</a:t>
            </a:r>
            <a:r>
              <a:t>, </a:t>
            </a:r>
            <a:r>
              <a:rPr i="1">
                <a:solidFill>
                  <a:srgbClr val="008F00"/>
                </a:solidFill>
              </a:rPr>
              <a:t>aselgeia</a:t>
            </a:r>
            <a:r>
              <a:t>]</a:t>
            </a:r>
          </a:p>
        </p:txBody>
      </p:sp>
      <p:sp>
        <p:nvSpPr>
          <p:cNvPr id="339" name="Put to death therefore what is earthly in you: sexual immorality, impurity, passion, evil desire, and covetousness, which is idolatry.…"/>
          <p:cNvSpPr txBox="1"/>
          <p:nvPr/>
        </p:nvSpPr>
        <p:spPr>
          <a:xfrm>
            <a:off x="1060746" y="10048329"/>
            <a:ext cx="22117118" cy="366767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t>Put to death therefore what is earthly in you: sexual immorality, </a:t>
            </a:r>
            <a:r>
              <a:rPr>
                <a:solidFill>
                  <a:srgbClr val="FF2600"/>
                </a:solidFill>
              </a:rPr>
              <a:t>impurity</a:t>
            </a:r>
            <a:r>
              <a:t>, </a:t>
            </a:r>
            <a:r>
              <a:rPr>
                <a:solidFill>
                  <a:srgbClr val="942193"/>
                </a:solidFill>
              </a:rPr>
              <a:t>passion</a:t>
            </a:r>
            <a:r>
              <a:t>, </a:t>
            </a:r>
            <a:r>
              <a:rPr>
                <a:solidFill>
                  <a:srgbClr val="008F00"/>
                </a:solidFill>
              </a:rPr>
              <a:t>evil desire</a:t>
            </a:r>
            <a:r>
              <a:t>, and covetousness, which is idolatry.</a:t>
            </a:r>
          </a:p>
          <a:p>
            <a:pPr defTabSz="584200">
              <a:spcBef>
                <a:spcPts val="800"/>
              </a:spcBef>
              <a:buClr>
                <a:srgbClr val="FF2600"/>
              </a:buClr>
              <a:defRPr b="1"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Colossians 3:5; ESV</a:t>
            </a:r>
          </a:p>
          <a:p>
            <a:pPr defTabSz="584200">
              <a:spcBef>
                <a:spcPts val="800"/>
              </a:spcBef>
              <a:buClr>
                <a:srgbClr val="FF2600"/>
              </a:buClr>
              <a:defRPr b="1" sz="5000">
                <a:solidFill>
                  <a:srgbClr val="FF2600"/>
                </a:solidFill>
                <a:effectLst>
                  <a:outerShdw sx="100000" sy="100000" kx="0" ky="0" algn="b" rotWithShape="0" blurRad="12700" dist="12700" dir="2400000">
                    <a:srgbClr val="000000"/>
                  </a:outerShdw>
                </a:effectLst>
                <a:latin typeface="Cambria"/>
                <a:ea typeface="Cambria"/>
                <a:cs typeface="Cambria"/>
                <a:sym typeface="Cambria"/>
              </a:defRPr>
            </a:pPr>
            <a:r>
              <a:t>[</a:t>
            </a:r>
            <a:r>
              <a:rPr i="1"/>
              <a:t>akatharsia</a:t>
            </a:r>
            <a:r>
              <a:t>, </a:t>
            </a:r>
            <a:r>
              <a:rPr i="1">
                <a:solidFill>
                  <a:srgbClr val="942193"/>
                </a:solidFill>
              </a:rPr>
              <a:t>pathos (πάθος)</a:t>
            </a:r>
            <a:r>
              <a:rPr>
                <a:solidFill>
                  <a:srgbClr val="942193"/>
                </a:solidFill>
              </a:rPr>
              <a:t>,</a:t>
            </a:r>
            <a:r>
              <a:t> </a:t>
            </a:r>
            <a:r>
              <a:rPr i="1">
                <a:solidFill>
                  <a:srgbClr val="008F00"/>
                </a:solidFill>
              </a:rPr>
              <a:t>epithumia</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337"/>
                                        </p:tgtEl>
                                        <p:attrNameLst>
                                          <p:attrName>style.visibility</p:attrName>
                                        </p:attrNameLst>
                                      </p:cBhvr>
                                      <p:to>
                                        <p:strVal val="visible"/>
                                      </p:to>
                                    </p:set>
                                    <p:animEffect filter="wipe(up)" transition="in">
                                      <p:cBhvr>
                                        <p:cTn id="7" dur="1250"/>
                                        <p:tgtEl>
                                          <p:spTgt spid="33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2" grpId="2" fill="hold">
                                  <p:stCondLst>
                                    <p:cond delay="0"/>
                                  </p:stCondLst>
                                  <p:iterate type="el" backwards="0">
                                    <p:tmAbs val="0"/>
                                  </p:iterate>
                                  <p:childTnLst>
                                    <p:set>
                                      <p:cBhvr>
                                        <p:cTn id="11" fill="hold"/>
                                        <p:tgtEl>
                                          <p:spTgt spid="338"/>
                                        </p:tgtEl>
                                        <p:attrNameLst>
                                          <p:attrName>style.visibility</p:attrName>
                                        </p:attrNameLst>
                                      </p:cBhvr>
                                      <p:to>
                                        <p:strVal val="visible"/>
                                      </p:to>
                                    </p:set>
                                    <p:animEffect filter="wipe(up)" transition="in">
                                      <p:cBhvr>
                                        <p:cTn id="12" dur="1250"/>
                                        <p:tgtEl>
                                          <p:spTgt spid="338"/>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2" grpId="3" fill="hold">
                                  <p:stCondLst>
                                    <p:cond delay="0"/>
                                  </p:stCondLst>
                                  <p:iterate type="el" backwards="0">
                                    <p:tmAbs val="0"/>
                                  </p:iterate>
                                  <p:childTnLst>
                                    <p:set>
                                      <p:cBhvr>
                                        <p:cTn id="16" fill="hold"/>
                                        <p:tgtEl>
                                          <p:spTgt spid="339"/>
                                        </p:tgtEl>
                                        <p:attrNameLst>
                                          <p:attrName>style.visibility</p:attrName>
                                        </p:attrNameLst>
                                      </p:cBhvr>
                                      <p:to>
                                        <p:strVal val="visible"/>
                                      </p:to>
                                    </p:set>
                                    <p:animEffect filter="wipe(up)" transition="in">
                                      <p:cBhvr>
                                        <p:cTn id="17" dur="1250"/>
                                        <p:tgtEl>
                                          <p:spTgt spid="3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7" grpId="1"/>
      <p:bldP build="whole" bldLvl="1" animBg="1" rev="0" advAuto="0" spid="339" grpId="3"/>
      <p:bldP build="whole" bldLvl="1" animBg="1" rev="0" advAuto="0" spid="338" grpId="2"/>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Let us walk properly as in the daytime, not in orgies and drunkenness, not in sexual immorality and sensuality, not in quarreling and jealousy.…"/>
          <p:cNvSpPr txBox="1"/>
          <p:nvPr>
            <p:ph type="body" sz="half" idx="4294967295"/>
          </p:nvPr>
        </p:nvSpPr>
        <p:spPr>
          <a:xfrm>
            <a:off x="998735" y="1401134"/>
            <a:ext cx="22386530" cy="3700430"/>
          </a:xfrm>
          <a:prstGeom prst="rect">
            <a:avLst/>
          </a:prstGeom>
        </p:spPr>
        <p:txBody>
          <a:bodyPr>
            <a:noAutofit/>
          </a:bodyPr>
          <a:lstStyle/>
          <a:p>
            <a:pPr>
              <a:lnSpc>
                <a:spcPct val="100000"/>
              </a:lnSpc>
              <a:spcBef>
                <a:spcPts val="800"/>
              </a:spcBef>
              <a:buClr>
                <a:srgbClr val="FF2600"/>
              </a:buClr>
              <a:defRPr b="1" spc="0" sz="5000">
                <a:solidFill>
                  <a:srgbClr val="000000"/>
                </a:solidFill>
                <a:effectLst>
                  <a:outerShdw sx="100000" sy="100000" kx="0" ky="0" algn="b" rotWithShape="0" blurRad="12700" dist="12700" dir="2400000">
                    <a:srgbClr val="000000"/>
                  </a:outerShdw>
                </a:effectLst>
                <a:latin typeface="Cambria"/>
                <a:ea typeface="Cambria"/>
                <a:cs typeface="Cambria"/>
                <a:sym typeface="Cambria"/>
              </a:defRPr>
            </a:pPr>
            <a:r>
              <a:t>Let us walk properly as in the daytime, not in orgies and drunkenness, not in sexual immorality and </a:t>
            </a:r>
            <a:r>
              <a:rPr>
                <a:solidFill>
                  <a:srgbClr val="008F00"/>
                </a:solidFill>
              </a:rPr>
              <a:t>sensuality</a:t>
            </a:r>
            <a:r>
              <a:t>, not in quarreling and jealousy.</a:t>
            </a:r>
          </a:p>
          <a:p>
            <a:pPr>
              <a:lnSpc>
                <a:spcPct val="100000"/>
              </a:lnSpc>
              <a:spcBef>
                <a:spcPts val="800"/>
              </a:spcBef>
              <a:buClr>
                <a:srgbClr val="FF2600"/>
              </a:buClr>
              <a:defRPr b="1" spc="0"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Romans 13:13; ESV</a:t>
            </a:r>
          </a:p>
          <a:p>
            <a:pPr>
              <a:lnSpc>
                <a:spcPct val="100000"/>
              </a:lnSpc>
              <a:spcBef>
                <a:spcPts val="800"/>
              </a:spcBef>
              <a:buClr>
                <a:srgbClr val="FF2600"/>
              </a:buClr>
              <a:defRPr b="1" spc="0" sz="5000">
                <a:solidFill>
                  <a:srgbClr val="000000"/>
                </a:solidFill>
                <a:effectLst>
                  <a:outerShdw sx="100000" sy="100000" kx="0" ky="0" algn="b" rotWithShape="0" blurRad="12700" dist="12700" dir="2400000">
                    <a:srgbClr val="000000"/>
                  </a:outerShdw>
                </a:effectLst>
                <a:latin typeface="Cambria"/>
                <a:ea typeface="Cambria"/>
                <a:cs typeface="Cambria"/>
                <a:sym typeface="Cambria"/>
              </a:defRPr>
            </a:pPr>
            <a:r>
              <a:t>[</a:t>
            </a:r>
            <a:r>
              <a:rPr i="1">
                <a:solidFill>
                  <a:srgbClr val="008F00"/>
                </a:solidFill>
              </a:rPr>
              <a:t>aselgeia</a:t>
            </a:r>
            <a:r>
              <a:t>]</a:t>
            </a:r>
          </a:p>
        </p:txBody>
      </p:sp>
      <p:sp>
        <p:nvSpPr>
          <p:cNvPr id="342" name="3 But sexual immorality and all impurity or covetousness must not even be named among you, as is proper among saints. 4 Let there be no filthiness nor foolish talk nor crude joking, which are out of place, but instead let there be thanksgiving. 5 For you"/>
          <p:cNvSpPr txBox="1"/>
          <p:nvPr/>
        </p:nvSpPr>
        <p:spPr>
          <a:xfrm>
            <a:off x="696499" y="6064183"/>
            <a:ext cx="22991002" cy="72409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rPr baseline="31999">
                <a:solidFill>
                  <a:srgbClr val="0433FF"/>
                </a:solidFill>
              </a:rPr>
              <a:t>3</a:t>
            </a:r>
            <a:r>
              <a:t> But sexual immorality and all </a:t>
            </a:r>
            <a:r>
              <a:rPr>
                <a:solidFill>
                  <a:srgbClr val="FF2600"/>
                </a:solidFill>
              </a:rPr>
              <a:t>impurity</a:t>
            </a:r>
            <a:r>
              <a:t> or covetousness must not even be named among you, as is proper among saints. </a:t>
            </a:r>
            <a:r>
              <a:rPr baseline="31999">
                <a:solidFill>
                  <a:srgbClr val="0433FF"/>
                </a:solidFill>
              </a:rPr>
              <a:t>4</a:t>
            </a:r>
            <a:r>
              <a:t> Let there be no </a:t>
            </a:r>
            <a:r>
              <a:rPr>
                <a:solidFill>
                  <a:srgbClr val="008F00"/>
                </a:solidFill>
              </a:rPr>
              <a:t>filthiness</a:t>
            </a:r>
            <a:r>
              <a:t> nor foolish talk nor crude joking, which are out of place, but instead let there be thanksgiving. </a:t>
            </a:r>
            <a:r>
              <a:rPr baseline="31999">
                <a:solidFill>
                  <a:srgbClr val="0433FF"/>
                </a:solidFill>
              </a:rPr>
              <a:t>5</a:t>
            </a:r>
            <a:r>
              <a:t> For you may be sure of this, that everyone who is sexually immoral or </a:t>
            </a:r>
            <a:r>
              <a:rPr>
                <a:solidFill>
                  <a:srgbClr val="FF2600"/>
                </a:solidFill>
              </a:rPr>
              <a:t>impure</a:t>
            </a:r>
            <a:r>
              <a:t>, or who is covetous (that is, an idolater), has no inheritance in the kingdom of Christ and God.</a:t>
            </a:r>
          </a:p>
          <a:p>
            <a:pPr defTabSz="584200">
              <a:spcBef>
                <a:spcPts val="800"/>
              </a:spcBef>
              <a:buClr>
                <a:srgbClr val="FF2600"/>
              </a:buClr>
              <a:defRPr b="1" sz="5000">
                <a:solidFill>
                  <a:srgbClr val="0433FF"/>
                </a:solidFill>
                <a:effectLst>
                  <a:outerShdw sx="100000" sy="100000" kx="0" ky="0" algn="b" rotWithShape="0" blurRad="12700" dist="12700" dir="2400000">
                    <a:srgbClr val="000000"/>
                  </a:outerShdw>
                </a:effectLst>
                <a:latin typeface="Cambria"/>
                <a:ea typeface="Cambria"/>
                <a:cs typeface="Cambria"/>
                <a:sym typeface="Cambria"/>
              </a:defRPr>
            </a:pPr>
            <a:r>
              <a:t>-- Ephesians 5:3–5; ESV</a:t>
            </a:r>
          </a:p>
          <a:p>
            <a:pPr defTabSz="584200">
              <a:spcBef>
                <a:spcPts val="800"/>
              </a:spcBef>
              <a:buClr>
                <a:srgbClr val="FF2600"/>
              </a:buClr>
              <a:defRPr b="1" sz="5000">
                <a:effectLst>
                  <a:outerShdw sx="100000" sy="100000" kx="0" ky="0" algn="b" rotWithShape="0" blurRad="12700" dist="12700" dir="2400000">
                    <a:srgbClr val="000000"/>
                  </a:outerShdw>
                </a:effectLst>
                <a:latin typeface="Cambria"/>
                <a:ea typeface="Cambria"/>
                <a:cs typeface="Cambria"/>
                <a:sym typeface="Cambria"/>
              </a:defRPr>
            </a:pPr>
            <a:r>
              <a:t>[</a:t>
            </a:r>
            <a:r>
              <a:rPr i="1">
                <a:solidFill>
                  <a:srgbClr val="FF2600"/>
                </a:solidFill>
              </a:rPr>
              <a:t>akatharsia </a:t>
            </a:r>
            <a:r>
              <a:t>(v. 3 - “impurity”),</a:t>
            </a:r>
            <a:r>
              <a:rPr>
                <a:solidFill>
                  <a:srgbClr val="FF2600"/>
                </a:solidFill>
              </a:rPr>
              <a:t>  </a:t>
            </a:r>
            <a:r>
              <a:rPr i="1">
                <a:solidFill>
                  <a:srgbClr val="008F00"/>
                </a:solidFill>
              </a:rPr>
              <a:t>aischrotes</a:t>
            </a:r>
            <a:r>
              <a:rPr i="1">
                <a:solidFill>
                  <a:srgbClr val="FF2600"/>
                </a:solidFill>
              </a:rPr>
              <a:t> </a:t>
            </a:r>
            <a:r>
              <a:t>(v. 4 - filthiness)</a:t>
            </a:r>
            <a:r>
              <a:rPr>
                <a:solidFill>
                  <a:srgbClr val="FF2600"/>
                </a:solidFill>
              </a:rPr>
              <a:t>, </a:t>
            </a:r>
            <a:r>
              <a:rPr i="1">
                <a:solidFill>
                  <a:srgbClr val="FF2600"/>
                </a:solidFill>
              </a:rPr>
              <a:t>akathartos </a:t>
            </a:r>
            <a:r>
              <a:t>(v. 5</a:t>
            </a:r>
            <a:r>
              <a:rPr i="1">
                <a:solidFill>
                  <a:srgbClr val="FF2600"/>
                </a:solidFill>
              </a:rPr>
              <a:t> </a:t>
            </a:r>
            <a:r>
              <a:t>- “impure”)]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2" grpId="1" fill="hold">
                                  <p:stCondLst>
                                    <p:cond delay="0"/>
                                  </p:stCondLst>
                                  <p:iterate type="el" backwards="0">
                                    <p:tmAbs val="0"/>
                                  </p:iterate>
                                  <p:childTnLst>
                                    <p:set>
                                      <p:cBhvr>
                                        <p:cTn id="6" fill="hold"/>
                                        <p:tgtEl>
                                          <p:spTgt spid="341"/>
                                        </p:tgtEl>
                                        <p:attrNameLst>
                                          <p:attrName>style.visibility</p:attrName>
                                        </p:attrNameLst>
                                      </p:cBhvr>
                                      <p:to>
                                        <p:strVal val="visible"/>
                                      </p:to>
                                    </p:set>
                                    <p:animEffect filter="wipe(up)" transition="in">
                                      <p:cBhvr>
                                        <p:cTn id="7" dur="1250"/>
                                        <p:tgtEl>
                                          <p:spTgt spid="341"/>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2" grpId="2" fill="hold">
                                  <p:stCondLst>
                                    <p:cond delay="0"/>
                                  </p:stCondLst>
                                  <p:iterate type="el" backwards="0">
                                    <p:tmAbs val="0"/>
                                  </p:iterate>
                                  <p:childTnLst>
                                    <p:set>
                                      <p:cBhvr>
                                        <p:cTn id="11" fill="hold"/>
                                        <p:tgtEl>
                                          <p:spTgt spid="342"/>
                                        </p:tgtEl>
                                        <p:attrNameLst>
                                          <p:attrName>style.visibility</p:attrName>
                                        </p:attrNameLst>
                                      </p:cBhvr>
                                      <p:to>
                                        <p:strVal val="visible"/>
                                      </p:to>
                                    </p:set>
                                    <p:animEffect filter="wipe(up)" transition="in">
                                      <p:cBhvr>
                                        <p:cTn id="12" dur="1250"/>
                                        <p:tgtEl>
                                          <p:spTgt spid="3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1" grpId="1"/>
      <p:bldP build="whole" bldLvl="1" animBg="1" rev="0" advAuto="0" spid="342" grpId="2"/>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Observations…"/>
          <p:cNvSpPr txBox="1"/>
          <p:nvPr>
            <p:ph type="title" idx="4294967295"/>
          </p:nvPr>
        </p:nvSpPr>
        <p:spPr>
          <a:xfrm>
            <a:off x="165100" y="114300"/>
            <a:ext cx="10464800" cy="1524000"/>
          </a:xfrm>
          <a:prstGeom prst="rect">
            <a:avLst/>
          </a:prstGeom>
          <a:effectLst>
            <a:outerShdw sx="100000" sy="100000" kx="0" ky="0" algn="b" rotWithShape="0" blurRad="25400" dist="38100" dir="2700000">
              <a:srgbClr val="000000">
                <a:alpha val="75000"/>
              </a:srgbClr>
            </a:outerShdw>
          </a:effectLst>
        </p:spPr>
        <p:txBody>
          <a:bodyPr anchor="ctr">
            <a:noAutofit/>
          </a:bodyPr>
          <a:lstStyle>
            <a:lvl1pPr algn="l">
              <a:lnSpc>
                <a:spcPct val="100000"/>
              </a:lnSpc>
              <a:defRPr spc="0" sz="6400">
                <a:solidFill>
                  <a:srgbClr val="008F00"/>
                </a:solidFill>
                <a:latin typeface="Arial Black"/>
                <a:ea typeface="Arial Black"/>
                <a:cs typeface="Arial Black"/>
                <a:sym typeface="Arial Black"/>
              </a:defRPr>
            </a:lvl1pPr>
          </a:lstStyle>
          <a:p>
            <a:pPr/>
            <a:r>
              <a:t>Observations…</a:t>
            </a:r>
          </a:p>
        </p:txBody>
      </p:sp>
      <p:sp>
        <p:nvSpPr>
          <p:cNvPr id="345" name="If addiction to pornography is the point at which porneia occurs, what is the metric for determining addiction?"/>
          <p:cNvSpPr txBox="1"/>
          <p:nvPr>
            <p:ph type="body" sz="quarter" idx="4294967295"/>
          </p:nvPr>
        </p:nvSpPr>
        <p:spPr>
          <a:xfrm>
            <a:off x="737261" y="2003003"/>
            <a:ext cx="22909478" cy="1734394"/>
          </a:xfrm>
          <a:prstGeom prst="rect">
            <a:avLst/>
          </a:prstGeom>
        </p:spPr>
        <p:txBody>
          <a:bodyPr>
            <a:noAutofit/>
          </a:bodyPr>
          <a:lstStyle/>
          <a:p>
            <a:pPr marL="571500" indent="-571500" algn="l">
              <a:lnSpc>
                <a:spcPct val="100000"/>
              </a:lnSpc>
              <a:spcBef>
                <a:spcPts val="800"/>
              </a:spcBef>
              <a:buClr>
                <a:srgbClr val="FF2600"/>
              </a:buClr>
              <a:buSzPct val="100000"/>
              <a:buChar char="•"/>
              <a:defRPr b="1" spc="0" sz="5000">
                <a:solidFill>
                  <a:srgbClr val="000000"/>
                </a:solidFill>
                <a:effectLst>
                  <a:outerShdw sx="100000" sy="100000" kx="0" ky="0" algn="b" rotWithShape="0" blurRad="12700" dist="12700" dir="2400000">
                    <a:srgbClr val="000000"/>
                  </a:outerShdw>
                </a:effectLst>
                <a:latin typeface="Cambria"/>
                <a:ea typeface="Cambria"/>
                <a:cs typeface="Cambria"/>
                <a:sym typeface="Cambria"/>
              </a:defRPr>
            </a:pPr>
            <a:r>
              <a:t>If addiction to pornography is the point at which </a:t>
            </a:r>
            <a:r>
              <a:rPr i="1"/>
              <a:t>porneia </a:t>
            </a:r>
            <a:r>
              <a:t>occurs, what is the metric for determining addiction?</a:t>
            </a:r>
          </a:p>
        </p:txBody>
      </p:sp>
      <p:sp>
        <p:nvSpPr>
          <p:cNvPr id="346" name="“A 2019 study suggests that the prevalence of these disorders may be about 3–6%. However, the rates have been difficult to determine due to a lack of formal classification.”"/>
          <p:cNvSpPr txBox="1"/>
          <p:nvPr/>
        </p:nvSpPr>
        <p:spPr>
          <a:xfrm>
            <a:off x="1396364" y="4919133"/>
            <a:ext cx="21591273" cy="2082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solidFill>
                  <a:srgbClr val="945200"/>
                </a:solidFill>
                <a:effectLst>
                  <a:outerShdw sx="100000" sy="100000" kx="0" ky="0" algn="b" rotWithShape="0" blurRad="12700" dist="25400" dir="2400000">
                    <a:srgbClr val="000000"/>
                  </a:outerShdw>
                </a:effectLst>
                <a:latin typeface="Avenir Next Regular"/>
                <a:ea typeface="Avenir Next Regular"/>
                <a:cs typeface="Avenir Next Regular"/>
                <a:sym typeface="Avenir Next Regular"/>
              </a:defRPr>
            </a:pPr>
            <a:r>
              <a:t> </a:t>
            </a:r>
            <a:r>
              <a:rPr sz="4400">
                <a:latin typeface="Cambria"/>
                <a:ea typeface="Cambria"/>
                <a:cs typeface="Cambria"/>
                <a:sym typeface="Cambria"/>
              </a:rPr>
              <a:t>“A 2019 study suggests that the prevalence of these disorders may be about 3–6%. However, the rates have been difficult to determine due to a lack of formal classification.” </a:t>
            </a:r>
          </a:p>
        </p:txBody>
      </p:sp>
      <p:sp>
        <p:nvSpPr>
          <p:cNvPr id="347" name="“Porn addiction remains a controversial issue, with some research suggesting that it is not a real condition at all.”"/>
          <p:cNvSpPr txBox="1"/>
          <p:nvPr/>
        </p:nvSpPr>
        <p:spPr>
          <a:xfrm>
            <a:off x="1396364" y="7814733"/>
            <a:ext cx="21591273" cy="142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4400">
                <a:solidFill>
                  <a:srgbClr val="945200"/>
                </a:solidFill>
                <a:effectLst>
                  <a:outerShdw sx="100000" sy="100000" kx="0" ky="0" algn="b" rotWithShape="0" blurRad="12700" dist="25400" dir="2400000">
                    <a:srgbClr val="000000"/>
                  </a:outerShdw>
                </a:effectLst>
                <a:latin typeface="Cambria"/>
                <a:ea typeface="Cambria"/>
                <a:cs typeface="Cambria"/>
                <a:sym typeface="Cambria"/>
              </a:defRPr>
            </a:lvl1pPr>
          </a:lstStyle>
          <a:p>
            <a:pPr>
              <a:defRPr sz="2000">
                <a:latin typeface="Avenir Next Regular"/>
                <a:ea typeface="Avenir Next Regular"/>
                <a:cs typeface="Avenir Next Regular"/>
                <a:sym typeface="Avenir Next Regular"/>
              </a:defRPr>
            </a:pPr>
            <a:r>
              <a:rPr sz="4400">
                <a:latin typeface="Cambria"/>
                <a:ea typeface="Cambria"/>
                <a:cs typeface="Cambria"/>
                <a:sym typeface="Cambria"/>
              </a:rPr>
              <a:t>“Porn addiction remains a controversial issue, with some research suggesting that it is not a real condition at all.” </a:t>
            </a:r>
          </a:p>
        </p:txBody>
      </p:sp>
      <p:sp>
        <p:nvSpPr>
          <p:cNvPr id="348" name="Quotations from https://www.medicalnewstoday.com/articles/porn-addiction"/>
          <p:cNvSpPr txBox="1"/>
          <p:nvPr/>
        </p:nvSpPr>
        <p:spPr>
          <a:xfrm>
            <a:off x="482989" y="12797366"/>
            <a:ext cx="18043774"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3900">
                <a:solidFill>
                  <a:srgbClr val="0433FF"/>
                </a:solidFill>
                <a:latin typeface="Cambria"/>
                <a:ea typeface="Cambria"/>
                <a:cs typeface="Cambria"/>
                <a:sym typeface="Cambria"/>
              </a:defRPr>
            </a:lvl1pPr>
          </a:lstStyle>
          <a:p>
            <a:pPr/>
            <a:r>
              <a:t>Quotations from https://www.medicalnewstoday.com/articles/porn-addiction </a:t>
            </a:r>
          </a:p>
        </p:txBody>
      </p:sp>
      <p:sp>
        <p:nvSpPr>
          <p:cNvPr id="349" name="“The diagnosis of pornography addiction is controversial, and not all therapists will acknowledge it. Moreover, researchers have presented various different models of the signs.”"/>
          <p:cNvSpPr txBox="1"/>
          <p:nvPr/>
        </p:nvSpPr>
        <p:spPr>
          <a:xfrm>
            <a:off x="1396364" y="10049933"/>
            <a:ext cx="21591273" cy="2082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4400">
                <a:solidFill>
                  <a:srgbClr val="945200"/>
                </a:solidFill>
                <a:effectLst>
                  <a:outerShdw sx="100000" sy="100000" kx="0" ky="0" algn="b" rotWithShape="0" blurRad="12700" dist="25400" dir="2400000">
                    <a:srgbClr val="000000"/>
                  </a:outerShdw>
                </a:effectLst>
                <a:latin typeface="Cambria"/>
                <a:ea typeface="Cambria"/>
                <a:cs typeface="Cambria"/>
                <a:sym typeface="Cambria"/>
              </a:defRPr>
            </a:lvl1pPr>
          </a:lstStyle>
          <a:p>
            <a:pPr>
              <a:defRPr sz="2000">
                <a:latin typeface="Avenir Next Regular"/>
                <a:ea typeface="Avenir Next Regular"/>
                <a:cs typeface="Avenir Next Regular"/>
                <a:sym typeface="Avenir Next Regular"/>
              </a:defRPr>
            </a:pPr>
            <a:r>
              <a:rPr sz="4400">
                <a:latin typeface="Cambria"/>
                <a:ea typeface="Cambria"/>
                <a:cs typeface="Cambria"/>
                <a:sym typeface="Cambria"/>
              </a:rPr>
              <a:t>“The diagnosis of pornography addiction is controversial, and not all therapists will acknowledge it. Moreover, researchers have presented various different models of the signs.”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44"/>
                                        </p:tgtEl>
                                        <p:attrNameLst>
                                          <p:attrName>style.visibility</p:attrName>
                                        </p:attrNameLst>
                                      </p:cBhvr>
                                      <p:to>
                                        <p:strVal val="visible"/>
                                      </p:to>
                                    </p:set>
                                    <p:anim calcmode="lin" valueType="num">
                                      <p:cBhvr>
                                        <p:cTn id="7" dur="1250" fill="hold"/>
                                        <p:tgtEl>
                                          <p:spTgt spid="344"/>
                                        </p:tgtEl>
                                        <p:attrNameLst>
                                          <p:attrName>ppt_w</p:attrName>
                                        </p:attrNameLst>
                                      </p:cBhvr>
                                      <p:tavLst>
                                        <p:tav tm="0">
                                          <p:val>
                                            <p:fltVal val="0"/>
                                          </p:val>
                                        </p:tav>
                                        <p:tav tm="100000">
                                          <p:val>
                                            <p:strVal val="#ppt_w"/>
                                          </p:val>
                                        </p:tav>
                                      </p:tavLst>
                                    </p:anim>
                                    <p:anim calcmode="lin" valueType="num">
                                      <p:cBhvr>
                                        <p:cTn id="8" dur="1250" fill="hold"/>
                                        <p:tgtEl>
                                          <p:spTgt spid="344"/>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8" presetID="22" grpId="2" fill="hold">
                                  <p:stCondLst>
                                    <p:cond delay="0"/>
                                  </p:stCondLst>
                                  <p:iterate type="el" backwards="0">
                                    <p:tmAbs val="0"/>
                                  </p:iterate>
                                  <p:childTnLst>
                                    <p:set>
                                      <p:cBhvr>
                                        <p:cTn id="11" fill="hold"/>
                                        <p:tgtEl>
                                          <p:spTgt spid="345">
                                            <p:bg/>
                                          </p:spTgt>
                                        </p:tgtEl>
                                        <p:attrNameLst>
                                          <p:attrName>style.visibility</p:attrName>
                                        </p:attrNameLst>
                                      </p:cBhvr>
                                      <p:to>
                                        <p:strVal val="visible"/>
                                      </p:to>
                                    </p:set>
                                    <p:animEffect filter="wipe(left)" transition="in">
                                      <p:cBhvr>
                                        <p:cTn id="12" dur="1250"/>
                                        <p:tgtEl>
                                          <p:spTgt spid="345">
                                            <p:bg/>
                                          </p:spTgt>
                                        </p:tgtEl>
                                      </p:cBhvr>
                                    </p:animEffect>
                                  </p:childTnLst>
                                </p:cTn>
                              </p:par>
                              <p:par>
                                <p:cTn id="13" presetClass="entr" nodeType="withEffect" presetSubtype="8" presetID="22" grpId="2" fill="hold">
                                  <p:stCondLst>
                                    <p:cond delay="0"/>
                                  </p:stCondLst>
                                  <p:iterate type="el" backwards="0">
                                    <p:tmAbs val="0"/>
                                  </p:iterate>
                                  <p:childTnLst>
                                    <p:set>
                                      <p:cBhvr>
                                        <p:cTn id="14" fill="hold"/>
                                        <p:tgtEl>
                                          <p:spTgt spid="345">
                                            <p:txEl>
                                              <p:pRg st="0" end="0"/>
                                            </p:txEl>
                                          </p:spTgt>
                                        </p:tgtEl>
                                        <p:attrNameLst>
                                          <p:attrName>style.visibility</p:attrName>
                                        </p:attrNameLst>
                                      </p:cBhvr>
                                      <p:to>
                                        <p:strVal val="visible"/>
                                      </p:to>
                                    </p:set>
                                    <p:animEffect filter="wipe(left)" transition="in">
                                      <p:cBhvr>
                                        <p:cTn id="15" dur="1250"/>
                                        <p:tgtEl>
                                          <p:spTgt spid="34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3" fill="hold">
                                  <p:stCondLst>
                                    <p:cond delay="0"/>
                                  </p:stCondLst>
                                  <p:iterate type="el" backwards="0">
                                    <p:tmAbs val="0"/>
                                  </p:iterate>
                                  <p:childTnLst>
                                    <p:set>
                                      <p:cBhvr>
                                        <p:cTn id="19" fill="hold"/>
                                        <p:tgtEl>
                                          <p:spTgt spid="346"/>
                                        </p:tgtEl>
                                        <p:attrNameLst>
                                          <p:attrName>style.visibility</p:attrName>
                                        </p:attrNameLst>
                                      </p:cBhvr>
                                      <p:to>
                                        <p:strVal val="visible"/>
                                      </p:to>
                                    </p:set>
                                    <p:animEffect filter="dissolve" transition="in">
                                      <p:cBhvr>
                                        <p:cTn id="20" dur="1000"/>
                                        <p:tgtEl>
                                          <p:spTgt spid="346"/>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4" fill="hold">
                                  <p:stCondLst>
                                    <p:cond delay="0"/>
                                  </p:stCondLst>
                                  <p:iterate type="el" backwards="0">
                                    <p:tmAbs val="0"/>
                                  </p:iterate>
                                  <p:childTnLst>
                                    <p:set>
                                      <p:cBhvr>
                                        <p:cTn id="24" fill="hold"/>
                                        <p:tgtEl>
                                          <p:spTgt spid="347"/>
                                        </p:tgtEl>
                                        <p:attrNameLst>
                                          <p:attrName>style.visibility</p:attrName>
                                        </p:attrNameLst>
                                      </p:cBhvr>
                                      <p:to>
                                        <p:strVal val="visible"/>
                                      </p:to>
                                    </p:set>
                                    <p:animEffect filter="dissolve" transition="in">
                                      <p:cBhvr>
                                        <p:cTn id="25" dur="1000"/>
                                        <p:tgtEl>
                                          <p:spTgt spid="347"/>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5" fill="hold">
                                  <p:stCondLst>
                                    <p:cond delay="0"/>
                                  </p:stCondLst>
                                  <p:iterate type="el" backwards="0">
                                    <p:tmAbs val="0"/>
                                  </p:iterate>
                                  <p:childTnLst>
                                    <p:set>
                                      <p:cBhvr>
                                        <p:cTn id="29" fill="hold"/>
                                        <p:tgtEl>
                                          <p:spTgt spid="349"/>
                                        </p:tgtEl>
                                        <p:attrNameLst>
                                          <p:attrName>style.visibility</p:attrName>
                                        </p:attrNameLst>
                                      </p:cBhvr>
                                      <p:to>
                                        <p:strVal val="visible"/>
                                      </p:to>
                                    </p:set>
                                    <p:animEffect filter="dissolve" transition="in">
                                      <p:cBhvr>
                                        <p:cTn id="30" dur="1000"/>
                                        <p:tgtEl>
                                          <p:spTgt spid="349"/>
                                        </p:tgtEl>
                                      </p:cBhvr>
                                    </p:animEffect>
                                  </p:childTnLst>
                                </p:cTn>
                              </p:par>
                            </p:childTnLst>
                          </p:cTn>
                        </p:par>
                        <p:par>
                          <p:cTn id="31" fill="hold">
                            <p:stCondLst>
                              <p:cond delay="1000"/>
                            </p:stCondLst>
                            <p:childTnLst>
                              <p:par>
                                <p:cTn id="32" presetClass="entr" nodeType="afterEffect" presetID="9" grpId="6" fill="hold">
                                  <p:stCondLst>
                                    <p:cond delay="0"/>
                                  </p:stCondLst>
                                  <p:iterate type="el" backwards="0">
                                    <p:tmAbs val="0"/>
                                  </p:iterate>
                                  <p:childTnLst>
                                    <p:set>
                                      <p:cBhvr>
                                        <p:cTn id="33" fill="hold"/>
                                        <p:tgtEl>
                                          <p:spTgt spid="348"/>
                                        </p:tgtEl>
                                        <p:attrNameLst>
                                          <p:attrName>style.visibility</p:attrName>
                                        </p:attrNameLst>
                                      </p:cBhvr>
                                      <p:to>
                                        <p:strVal val="visible"/>
                                      </p:to>
                                    </p:set>
                                    <p:animEffect filter="dissolve" transition="in">
                                      <p:cBhvr>
                                        <p:cTn id="34" dur="1000"/>
                                        <p:tgtEl>
                                          <p:spTgt spid="3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7" grpId="4"/>
      <p:bldP build="whole" bldLvl="1" animBg="1" rev="0" advAuto="0" spid="348" grpId="6"/>
      <p:bldP build="whole" bldLvl="1" animBg="1" rev="0" advAuto="0" spid="346" grpId="3"/>
      <p:bldP build="p" bldLvl="5" animBg="1" rev="0" advAuto="0" spid="345" grpId="2"/>
      <p:bldP build="whole" bldLvl="1" animBg="1" rev="0" advAuto="0" spid="344" grpId="1"/>
      <p:bldP build="whole" bldLvl="1" animBg="1" rev="0" advAuto="0" spid="349" grpId="5"/>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Observations…"/>
          <p:cNvSpPr txBox="1"/>
          <p:nvPr>
            <p:ph type="title" idx="4294967295"/>
          </p:nvPr>
        </p:nvSpPr>
        <p:spPr>
          <a:xfrm>
            <a:off x="165100" y="114300"/>
            <a:ext cx="10464800" cy="1524000"/>
          </a:xfrm>
          <a:prstGeom prst="rect">
            <a:avLst/>
          </a:prstGeom>
          <a:effectLst>
            <a:outerShdw sx="100000" sy="100000" kx="0" ky="0" algn="b" rotWithShape="0" blurRad="25400" dist="38100" dir="2700000">
              <a:srgbClr val="000000">
                <a:alpha val="75000"/>
              </a:srgbClr>
            </a:outerShdw>
          </a:effectLst>
        </p:spPr>
        <p:txBody>
          <a:bodyPr anchor="ctr">
            <a:noAutofit/>
          </a:bodyPr>
          <a:lstStyle>
            <a:lvl1pPr algn="l">
              <a:lnSpc>
                <a:spcPct val="100000"/>
              </a:lnSpc>
              <a:defRPr spc="0" sz="6400">
                <a:solidFill>
                  <a:srgbClr val="008F00"/>
                </a:solidFill>
                <a:latin typeface="Arial Black"/>
                <a:ea typeface="Arial Black"/>
                <a:cs typeface="Arial Black"/>
                <a:sym typeface="Arial Black"/>
              </a:defRPr>
            </a:lvl1pPr>
          </a:lstStyle>
          <a:p>
            <a:pPr/>
            <a:r>
              <a:t>Observations…</a:t>
            </a:r>
          </a:p>
        </p:txBody>
      </p:sp>
      <p:sp>
        <p:nvSpPr>
          <p:cNvPr id="352" name="The etymology of the word pornography has probably led some to equate the use of pornography with porneia."/>
          <p:cNvSpPr txBox="1"/>
          <p:nvPr>
            <p:ph type="body" sz="quarter" idx="4294967295"/>
          </p:nvPr>
        </p:nvSpPr>
        <p:spPr>
          <a:xfrm>
            <a:off x="1058994" y="4381500"/>
            <a:ext cx="22909479" cy="1734394"/>
          </a:xfrm>
          <a:prstGeom prst="rect">
            <a:avLst/>
          </a:prstGeom>
        </p:spPr>
        <p:txBody>
          <a:bodyPr>
            <a:noAutofit/>
          </a:bodyPr>
          <a:lstStyle/>
          <a:p>
            <a:pPr marL="571500" indent="-571500" algn="l">
              <a:lnSpc>
                <a:spcPct val="100000"/>
              </a:lnSpc>
              <a:spcBef>
                <a:spcPts val="800"/>
              </a:spcBef>
              <a:buClr>
                <a:srgbClr val="FF2600"/>
              </a:buClr>
              <a:buSzPct val="100000"/>
              <a:buChar char="•"/>
              <a:defRPr b="1" spc="0" sz="5000">
                <a:solidFill>
                  <a:srgbClr val="000000"/>
                </a:solidFill>
                <a:effectLst>
                  <a:outerShdw sx="100000" sy="100000" kx="0" ky="0" algn="b" rotWithShape="0" blurRad="12700" dist="12700" dir="2400000">
                    <a:srgbClr val="000000"/>
                  </a:outerShdw>
                </a:effectLst>
                <a:latin typeface="Cambria"/>
                <a:ea typeface="Cambria"/>
                <a:cs typeface="Cambria"/>
                <a:sym typeface="Cambria"/>
              </a:defRPr>
            </a:pPr>
            <a:r>
              <a:t>The etymology of the word </a:t>
            </a:r>
            <a:r>
              <a:rPr i="1"/>
              <a:t>pornography</a:t>
            </a:r>
            <a:r>
              <a:t> has probably led some to equate the use of pornography with </a:t>
            </a:r>
            <a:r>
              <a:rPr i="1"/>
              <a:t>porneia</a:t>
            </a:r>
            <a:r>
              <a:t>.</a:t>
            </a:r>
          </a:p>
        </p:txBody>
      </p:sp>
      <p:sp>
        <p:nvSpPr>
          <p:cNvPr id="353" name="If addiction to pornography is the point at which porneia occurs, what is the metric for determining addiction?"/>
          <p:cNvSpPr txBox="1"/>
          <p:nvPr/>
        </p:nvSpPr>
        <p:spPr>
          <a:xfrm>
            <a:off x="1058994" y="2142703"/>
            <a:ext cx="22909479" cy="17343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marL="571500" indent="-571500" algn="l" defTabSz="584200">
              <a:spcBef>
                <a:spcPts val="800"/>
              </a:spcBef>
              <a:buClr>
                <a:srgbClr val="FF2600"/>
              </a:buClr>
              <a:buSzPct val="100000"/>
              <a:buChar char="•"/>
              <a:defRPr b="1" sz="5000">
                <a:effectLst>
                  <a:outerShdw sx="100000" sy="100000" kx="0" ky="0" algn="b" rotWithShape="0" blurRad="12700" dist="12700" dir="2400000">
                    <a:srgbClr val="000000"/>
                  </a:outerShdw>
                </a:effectLst>
                <a:latin typeface="Cambria"/>
                <a:ea typeface="Cambria"/>
                <a:cs typeface="Cambria"/>
                <a:sym typeface="Cambria"/>
              </a:defRPr>
            </a:pPr>
            <a:r>
              <a:t>If addiction to pornography is the point at which </a:t>
            </a:r>
            <a:r>
              <a:rPr i="1"/>
              <a:t>porneia </a:t>
            </a:r>
            <a:r>
              <a:t>occurs, what is the metric for determining addiction?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352">
                                            <p:bg/>
                                          </p:spTgt>
                                        </p:tgtEl>
                                        <p:attrNameLst>
                                          <p:attrName>style.visibility</p:attrName>
                                        </p:attrNameLst>
                                      </p:cBhvr>
                                      <p:to>
                                        <p:strVal val="visible"/>
                                      </p:to>
                                    </p:set>
                                    <p:animEffect filter="wipe(left)" transition="in">
                                      <p:cBhvr>
                                        <p:cTn id="7" dur="1250"/>
                                        <p:tgtEl>
                                          <p:spTgt spid="352">
                                            <p:bg/>
                                          </p:spTgt>
                                        </p:tgtEl>
                                      </p:cBhvr>
                                    </p:animEffect>
                                  </p:childTnLst>
                                </p:cTn>
                              </p:par>
                              <p:par>
                                <p:cTn id="8" presetClass="entr" nodeType="withEffect" presetSubtype="8" presetID="22" grpId="1" fill="hold">
                                  <p:stCondLst>
                                    <p:cond delay="0"/>
                                  </p:stCondLst>
                                  <p:iterate type="el" backwards="0">
                                    <p:tmAbs val="0"/>
                                  </p:iterate>
                                  <p:childTnLst>
                                    <p:set>
                                      <p:cBhvr>
                                        <p:cTn id="9" fill="hold"/>
                                        <p:tgtEl>
                                          <p:spTgt spid="352">
                                            <p:txEl>
                                              <p:pRg st="0" end="0"/>
                                            </p:txEl>
                                          </p:spTgt>
                                        </p:tgtEl>
                                        <p:attrNameLst>
                                          <p:attrName>style.visibility</p:attrName>
                                        </p:attrNameLst>
                                      </p:cBhvr>
                                      <p:to>
                                        <p:strVal val="visible"/>
                                      </p:to>
                                    </p:set>
                                    <p:animEffect filter="wipe(left)" transition="in">
                                      <p:cBhvr>
                                        <p:cTn id="10" dur="1250"/>
                                        <p:tgtEl>
                                          <p:spTgt spid="352">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52"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5" name="Some Pertinent Questions…"/>
          <p:cNvSpPr txBox="1"/>
          <p:nvPr>
            <p:ph type="title" idx="4294967295"/>
          </p:nvPr>
        </p:nvSpPr>
        <p:spPr>
          <a:xfrm>
            <a:off x="506511" y="211666"/>
            <a:ext cx="23877489" cy="1754982"/>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lgn="l">
              <a:defRPr spc="-69" sz="6900">
                <a:solidFill>
                  <a:srgbClr val="941100"/>
                </a:solidFill>
                <a:latin typeface="Arial Black"/>
                <a:ea typeface="Arial Black"/>
                <a:cs typeface="Arial Black"/>
                <a:sym typeface="Arial Black"/>
              </a:defRPr>
            </a:lvl1pPr>
          </a:lstStyle>
          <a:p>
            <a:pPr/>
            <a:r>
              <a:t>Some Pertinent Questions…</a:t>
            </a:r>
          </a:p>
        </p:txBody>
      </p:sp>
      <p:sp>
        <p:nvSpPr>
          <p:cNvPr id="356" name="Does lust in the heart constitute porneia?"/>
          <p:cNvSpPr txBox="1"/>
          <p:nvPr/>
        </p:nvSpPr>
        <p:spPr>
          <a:xfrm>
            <a:off x="3204897" y="1891258"/>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lust in the heart constitute </a:t>
            </a:r>
            <a:r>
              <a:rPr i="1"/>
              <a:t>porneia</a:t>
            </a:r>
            <a:r>
              <a:t>?</a:t>
            </a:r>
          </a:p>
        </p:txBody>
      </p:sp>
      <p:sp>
        <p:nvSpPr>
          <p:cNvPr id="357" name="1"/>
          <p:cNvSpPr/>
          <p:nvPr/>
        </p:nvSpPr>
        <p:spPr>
          <a:xfrm>
            <a:off x="1279855" y="1778000"/>
            <a:ext cx="1270001" cy="1270000"/>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1</a:t>
            </a:r>
          </a:p>
        </p:txBody>
      </p:sp>
      <p:sp>
        <p:nvSpPr>
          <p:cNvPr id="358" name="Does the viewing of pornography constitute porneia?"/>
          <p:cNvSpPr txBox="1"/>
          <p:nvPr/>
        </p:nvSpPr>
        <p:spPr>
          <a:xfrm>
            <a:off x="3204897" y="3686704"/>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the viewing of pornography constitute </a:t>
            </a:r>
            <a:r>
              <a:rPr i="1"/>
              <a:t>porneia</a:t>
            </a:r>
            <a:r>
              <a:t>?</a:t>
            </a:r>
          </a:p>
        </p:txBody>
      </p:sp>
      <p:sp>
        <p:nvSpPr>
          <p:cNvPr id="359" name="Is addiction to pornography included in the meaning of porneia?"/>
          <p:cNvSpPr txBox="1"/>
          <p:nvPr/>
        </p:nvSpPr>
        <p:spPr>
          <a:xfrm>
            <a:off x="3204897" y="5463620"/>
            <a:ext cx="21003586" cy="10805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Is addiction to pornography included in the meaning of </a:t>
            </a:r>
            <a:r>
              <a:rPr i="1"/>
              <a:t>porneia</a:t>
            </a:r>
            <a:r>
              <a:t>?</a:t>
            </a:r>
          </a:p>
        </p:txBody>
      </p:sp>
      <p:sp>
        <p:nvSpPr>
          <p:cNvPr id="360" name="2"/>
          <p:cNvSpPr/>
          <p:nvPr/>
        </p:nvSpPr>
        <p:spPr>
          <a:xfrm>
            <a:off x="1279855" y="3573445"/>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2</a:t>
            </a:r>
          </a:p>
        </p:txBody>
      </p:sp>
      <p:sp>
        <p:nvSpPr>
          <p:cNvPr id="361" name="3"/>
          <p:cNvSpPr/>
          <p:nvPr/>
        </p:nvSpPr>
        <p:spPr>
          <a:xfrm>
            <a:off x="1279855" y="5368891"/>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3</a:t>
            </a:r>
          </a:p>
        </p:txBody>
      </p:sp>
      <p:sp>
        <p:nvSpPr>
          <p:cNvPr id="362" name="4"/>
          <p:cNvSpPr/>
          <p:nvPr/>
        </p:nvSpPr>
        <p:spPr>
          <a:xfrm>
            <a:off x="1279855" y="7164337"/>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4</a:t>
            </a:r>
          </a:p>
        </p:txBody>
      </p:sp>
      <p:sp>
        <p:nvSpPr>
          <p:cNvPr id="363" name="5"/>
          <p:cNvSpPr/>
          <p:nvPr/>
        </p:nvSpPr>
        <p:spPr>
          <a:xfrm>
            <a:off x="1279855" y="8959783"/>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5</a:t>
            </a:r>
          </a:p>
        </p:txBody>
      </p:sp>
      <p:sp>
        <p:nvSpPr>
          <p:cNvPr id="364" name="6"/>
          <p:cNvSpPr/>
          <p:nvPr/>
        </p:nvSpPr>
        <p:spPr>
          <a:xfrm>
            <a:off x="1279855" y="10755229"/>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6</a:t>
            </a:r>
          </a:p>
        </p:txBody>
      </p:sp>
      <p:sp>
        <p:nvSpPr>
          <p:cNvPr id="365" name="Does “online sexual activity” constitute porneia?"/>
          <p:cNvSpPr txBox="1"/>
          <p:nvPr/>
        </p:nvSpPr>
        <p:spPr>
          <a:xfrm>
            <a:off x="3204897" y="7277596"/>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“online sexual activity” constitute </a:t>
            </a:r>
            <a:r>
              <a:rPr i="1"/>
              <a:t>porneia</a:t>
            </a:r>
            <a:r>
              <a:t>?</a:t>
            </a:r>
          </a:p>
        </p:txBody>
      </p:sp>
      <p:sp>
        <p:nvSpPr>
          <p:cNvPr id="366" name="Does “sexting” meet the definition of porneia?"/>
          <p:cNvSpPr txBox="1"/>
          <p:nvPr/>
        </p:nvSpPr>
        <p:spPr>
          <a:xfrm>
            <a:off x="3204897" y="9073041"/>
            <a:ext cx="21003586" cy="10434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“sexting” meet the definition of </a:t>
            </a:r>
            <a:r>
              <a:rPr i="1"/>
              <a:t>porneia</a:t>
            </a:r>
            <a:r>
              <a:t>?</a:t>
            </a:r>
          </a:p>
        </p:txBody>
      </p:sp>
      <p:sp>
        <p:nvSpPr>
          <p:cNvPr id="367" name="Does porneia necessitate some sexually stimulating physical contact, but not necessarily sexual relations (penile-vaginal intercourse)?"/>
          <p:cNvSpPr txBox="1"/>
          <p:nvPr/>
        </p:nvSpPr>
        <p:spPr>
          <a:xfrm>
            <a:off x="3204897" y="10868487"/>
            <a:ext cx="21003586" cy="26939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a:t>
            </a:r>
            <a:r>
              <a:rPr i="1"/>
              <a:t>porneia</a:t>
            </a:r>
            <a:r>
              <a:t> necessitate some sexually stimulating physical contact, but not necessarily sexual relations (penile-vaginal intercourse)?</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I understand words mean something -especially INSPIRED words. I also understand that good brethren disagree over what constitutes sexual immorality. It's a question of great study and ultimately decided on a case-by-case judgment rendered by local shephe"/>
          <p:cNvSpPr txBox="1"/>
          <p:nvPr>
            <p:ph type="title" idx="4294967295"/>
          </p:nvPr>
        </p:nvSpPr>
        <p:spPr>
          <a:xfrm>
            <a:off x="2081444" y="3681677"/>
            <a:ext cx="20221112" cy="6032501"/>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I understand words mean something -especially INSPIRED words. I also understand that good brethren disagree over what constitutes sexual immorality. It's a question of great study and ultimately decided on a case-by-case judgment rendered by local shepherds struggling beneath an unbearable weight.</a:t>
            </a:r>
          </a:p>
        </p:txBody>
      </p:sp>
      <p:sp>
        <p:nvSpPr>
          <p:cNvPr id="370"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69"/>
                                        </p:tgtEl>
                                        <p:attrNameLst>
                                          <p:attrName>style.visibility</p:attrName>
                                        </p:attrNameLst>
                                      </p:cBhvr>
                                      <p:to>
                                        <p:strVal val="visible"/>
                                      </p:to>
                                    </p:set>
                                    <p:anim calcmode="lin" valueType="num">
                                      <p:cBhvr>
                                        <p:cTn id="7" dur="1000" fill="hold"/>
                                        <p:tgtEl>
                                          <p:spTgt spid="369"/>
                                        </p:tgtEl>
                                        <p:attrNameLst>
                                          <p:attrName>ppt_w</p:attrName>
                                        </p:attrNameLst>
                                      </p:cBhvr>
                                      <p:tavLst>
                                        <p:tav tm="0">
                                          <p:val>
                                            <p:fltVal val="0"/>
                                          </p:val>
                                        </p:tav>
                                        <p:tav tm="100000">
                                          <p:val>
                                            <p:strVal val="#ppt_w"/>
                                          </p:val>
                                        </p:tav>
                                      </p:tavLst>
                                    </p:anim>
                                    <p:anim calcmode="lin" valueType="num">
                                      <p:cBhvr>
                                        <p:cTn id="8" dur="1000" fill="hold"/>
                                        <p:tgtEl>
                                          <p:spTgt spid="3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9"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ome Pertinent Questions…"/>
          <p:cNvSpPr txBox="1"/>
          <p:nvPr>
            <p:ph type="title" idx="4294967295"/>
          </p:nvPr>
        </p:nvSpPr>
        <p:spPr>
          <a:xfrm>
            <a:off x="506511" y="211666"/>
            <a:ext cx="23877489" cy="1754982"/>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lgn="l">
              <a:defRPr spc="-69" sz="6900">
                <a:solidFill>
                  <a:srgbClr val="941100"/>
                </a:solidFill>
                <a:latin typeface="Arial Black"/>
                <a:ea typeface="Arial Black"/>
                <a:cs typeface="Arial Black"/>
                <a:sym typeface="Arial Black"/>
              </a:defRPr>
            </a:lvl1pPr>
          </a:lstStyle>
          <a:p>
            <a:pPr/>
            <a:r>
              <a:t>Some Pertinent Questions…</a:t>
            </a:r>
          </a:p>
        </p:txBody>
      </p:sp>
      <p:sp>
        <p:nvSpPr>
          <p:cNvPr id="180" name="Does lust in the heart constitute porneia?"/>
          <p:cNvSpPr txBox="1"/>
          <p:nvPr/>
        </p:nvSpPr>
        <p:spPr>
          <a:xfrm>
            <a:off x="3204897" y="1891258"/>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lust in the heart constitute </a:t>
            </a:r>
            <a:r>
              <a:rPr i="1"/>
              <a:t>porneia</a:t>
            </a:r>
            <a:r>
              <a:t>?</a:t>
            </a:r>
          </a:p>
        </p:txBody>
      </p:sp>
      <p:sp>
        <p:nvSpPr>
          <p:cNvPr id="181" name="1"/>
          <p:cNvSpPr/>
          <p:nvPr/>
        </p:nvSpPr>
        <p:spPr>
          <a:xfrm>
            <a:off x="1279855" y="1778000"/>
            <a:ext cx="1270001" cy="1270000"/>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1</a:t>
            </a:r>
          </a:p>
        </p:txBody>
      </p:sp>
      <p:sp>
        <p:nvSpPr>
          <p:cNvPr id="182" name="Does the viewing of pornography constitute porneia?"/>
          <p:cNvSpPr txBox="1"/>
          <p:nvPr/>
        </p:nvSpPr>
        <p:spPr>
          <a:xfrm>
            <a:off x="3204897" y="3686704"/>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the viewing of pornography constitute </a:t>
            </a:r>
            <a:r>
              <a:rPr i="1"/>
              <a:t>porneia</a:t>
            </a:r>
            <a:r>
              <a:t>?</a:t>
            </a:r>
          </a:p>
        </p:txBody>
      </p:sp>
      <p:sp>
        <p:nvSpPr>
          <p:cNvPr id="183" name="Is addiction to pornography included in the meaning of porneia?"/>
          <p:cNvSpPr txBox="1"/>
          <p:nvPr/>
        </p:nvSpPr>
        <p:spPr>
          <a:xfrm>
            <a:off x="3204897" y="5463620"/>
            <a:ext cx="21003586" cy="10805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Is addiction to pornography included in the meaning of </a:t>
            </a:r>
            <a:r>
              <a:rPr i="1"/>
              <a:t>porneia</a:t>
            </a:r>
            <a:r>
              <a:t>?</a:t>
            </a:r>
          </a:p>
        </p:txBody>
      </p:sp>
      <p:sp>
        <p:nvSpPr>
          <p:cNvPr id="184" name="2"/>
          <p:cNvSpPr/>
          <p:nvPr/>
        </p:nvSpPr>
        <p:spPr>
          <a:xfrm>
            <a:off x="1279855" y="3573445"/>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2</a:t>
            </a:r>
          </a:p>
        </p:txBody>
      </p:sp>
      <p:sp>
        <p:nvSpPr>
          <p:cNvPr id="185" name="3"/>
          <p:cNvSpPr/>
          <p:nvPr/>
        </p:nvSpPr>
        <p:spPr>
          <a:xfrm>
            <a:off x="1279855" y="5368891"/>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3</a:t>
            </a:r>
          </a:p>
        </p:txBody>
      </p:sp>
      <p:sp>
        <p:nvSpPr>
          <p:cNvPr id="186" name="4"/>
          <p:cNvSpPr/>
          <p:nvPr/>
        </p:nvSpPr>
        <p:spPr>
          <a:xfrm>
            <a:off x="1279855" y="7164337"/>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4</a:t>
            </a:r>
          </a:p>
        </p:txBody>
      </p:sp>
      <p:sp>
        <p:nvSpPr>
          <p:cNvPr id="187" name="5"/>
          <p:cNvSpPr/>
          <p:nvPr/>
        </p:nvSpPr>
        <p:spPr>
          <a:xfrm>
            <a:off x="1279855" y="8959783"/>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5</a:t>
            </a:r>
          </a:p>
        </p:txBody>
      </p:sp>
      <p:sp>
        <p:nvSpPr>
          <p:cNvPr id="188" name="6"/>
          <p:cNvSpPr/>
          <p:nvPr/>
        </p:nvSpPr>
        <p:spPr>
          <a:xfrm>
            <a:off x="1279855" y="10755229"/>
            <a:ext cx="1270001" cy="1270001"/>
          </a:xfrm>
          <a:prstGeom prst="ellipse">
            <a:avLst/>
          </a:prstGeom>
          <a:solidFill>
            <a:srgbClr val="011993"/>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cap="all" sz="4800">
                <a:solidFill>
                  <a:srgbClr val="FFFFFF"/>
                </a:solidFill>
                <a:latin typeface="Cambria"/>
                <a:ea typeface="Cambria"/>
                <a:cs typeface="Cambria"/>
                <a:sym typeface="Cambria"/>
              </a:defRPr>
            </a:lvl1pPr>
          </a:lstStyle>
          <a:p>
            <a:pPr/>
            <a:r>
              <a:t>6</a:t>
            </a:r>
          </a:p>
        </p:txBody>
      </p:sp>
      <p:sp>
        <p:nvSpPr>
          <p:cNvPr id="189" name="Does “online sexual activity” constitute porneia?"/>
          <p:cNvSpPr txBox="1"/>
          <p:nvPr/>
        </p:nvSpPr>
        <p:spPr>
          <a:xfrm>
            <a:off x="3204897" y="7277596"/>
            <a:ext cx="21003586" cy="104348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“online sexual activity” constitute </a:t>
            </a:r>
            <a:r>
              <a:rPr i="1"/>
              <a:t>porneia</a:t>
            </a:r>
            <a:r>
              <a:t>?</a:t>
            </a:r>
          </a:p>
        </p:txBody>
      </p:sp>
      <p:sp>
        <p:nvSpPr>
          <p:cNvPr id="190" name="Does “sexting” meet the definition of porneia?"/>
          <p:cNvSpPr txBox="1"/>
          <p:nvPr/>
        </p:nvSpPr>
        <p:spPr>
          <a:xfrm>
            <a:off x="3204897" y="9073041"/>
            <a:ext cx="21003586" cy="10434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“sexting” meet the definition of </a:t>
            </a:r>
            <a:r>
              <a:rPr i="1"/>
              <a:t>porneia</a:t>
            </a:r>
            <a:r>
              <a:t>?</a:t>
            </a:r>
          </a:p>
        </p:txBody>
      </p:sp>
      <p:sp>
        <p:nvSpPr>
          <p:cNvPr id="191" name="Does porneia necessitate some sexually stimulating physical contact, but not necessarily sexual relations (penile-vaginal intercourse)?"/>
          <p:cNvSpPr txBox="1"/>
          <p:nvPr/>
        </p:nvSpPr>
        <p:spPr>
          <a:xfrm>
            <a:off x="3204897" y="10868487"/>
            <a:ext cx="21003586" cy="26939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584200">
              <a:spcBef>
                <a:spcPts val="800"/>
              </a:spcBef>
              <a:defRPr b="1" sz="5500">
                <a:effectLst>
                  <a:outerShdw sx="100000" sy="100000" kx="0" ky="0" algn="b" rotWithShape="0" blurRad="12700" dist="12700" dir="2400000">
                    <a:srgbClr val="000000"/>
                  </a:outerShdw>
                </a:effectLst>
                <a:latin typeface="Cambria"/>
                <a:ea typeface="Cambria"/>
                <a:cs typeface="Cambria"/>
                <a:sym typeface="Cambria"/>
              </a:defRPr>
            </a:pPr>
            <a:r>
              <a:t>Does </a:t>
            </a:r>
            <a:r>
              <a:rPr i="1"/>
              <a:t>porneia</a:t>
            </a:r>
            <a:r>
              <a:t> necessitate some sexually stimulating physical contact, but not necessarily sexual relations (penile-vaginal intercourse)?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79"/>
                                        </p:tgtEl>
                                        <p:attrNameLst>
                                          <p:attrName>style.visibility</p:attrName>
                                        </p:attrNameLst>
                                      </p:cBhvr>
                                      <p:to>
                                        <p:strVal val="visible"/>
                                      </p:to>
                                    </p:set>
                                    <p:anim calcmode="lin" valueType="num">
                                      <p:cBhvr>
                                        <p:cTn id="7" dur="1250" fill="hold"/>
                                        <p:tgtEl>
                                          <p:spTgt spid="179"/>
                                        </p:tgtEl>
                                        <p:attrNameLst>
                                          <p:attrName>ppt_w</p:attrName>
                                        </p:attrNameLst>
                                      </p:cBhvr>
                                      <p:tavLst>
                                        <p:tav tm="0">
                                          <p:val>
                                            <p:fltVal val="0"/>
                                          </p:val>
                                        </p:tav>
                                        <p:tav tm="100000">
                                          <p:val>
                                            <p:strVal val="#ppt_w"/>
                                          </p:val>
                                        </p:tav>
                                      </p:tavLst>
                                    </p:anim>
                                    <p:anim calcmode="lin" valueType="num">
                                      <p:cBhvr>
                                        <p:cTn id="8" dur="1250" fill="hold"/>
                                        <p:tgtEl>
                                          <p:spTgt spid="17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6" presetID="23" grpId="2" fill="hold">
                                  <p:stCondLst>
                                    <p:cond delay="0"/>
                                  </p:stCondLst>
                                  <p:iterate type="el" backwards="0">
                                    <p:tmAbs val="0"/>
                                  </p:iterate>
                                  <p:childTnLst>
                                    <p:set>
                                      <p:cBhvr>
                                        <p:cTn id="12" fill="hold"/>
                                        <p:tgtEl>
                                          <p:spTgt spid="181"/>
                                        </p:tgtEl>
                                        <p:attrNameLst>
                                          <p:attrName>style.visibility</p:attrName>
                                        </p:attrNameLst>
                                      </p:cBhvr>
                                      <p:to>
                                        <p:strVal val="visible"/>
                                      </p:to>
                                    </p:set>
                                    <p:anim calcmode="lin" valueType="num">
                                      <p:cBhvr>
                                        <p:cTn id="13" dur="750" fill="hold"/>
                                        <p:tgtEl>
                                          <p:spTgt spid="181"/>
                                        </p:tgtEl>
                                        <p:attrNameLst>
                                          <p:attrName>ppt_w</p:attrName>
                                        </p:attrNameLst>
                                      </p:cBhvr>
                                      <p:tavLst>
                                        <p:tav tm="0">
                                          <p:val>
                                            <p:fltVal val="0"/>
                                          </p:val>
                                        </p:tav>
                                        <p:tav tm="100000">
                                          <p:val>
                                            <p:strVal val="#ppt_w"/>
                                          </p:val>
                                        </p:tav>
                                      </p:tavLst>
                                    </p:anim>
                                    <p:anim calcmode="lin" valueType="num">
                                      <p:cBhvr>
                                        <p:cTn id="14" dur="750" fill="hold"/>
                                        <p:tgtEl>
                                          <p:spTgt spid="181"/>
                                        </p:tgtEl>
                                        <p:attrNameLst>
                                          <p:attrName>ppt_h</p:attrName>
                                        </p:attrNameLst>
                                      </p:cBhvr>
                                      <p:tavLst>
                                        <p:tav tm="0">
                                          <p:val>
                                            <p:fltVal val="0"/>
                                          </p:val>
                                        </p:tav>
                                        <p:tav tm="100000">
                                          <p:val>
                                            <p:strVal val="#ppt_h"/>
                                          </p:val>
                                        </p:tav>
                                      </p:tavLst>
                                    </p:anim>
                                  </p:childTnLst>
                                </p:cTn>
                              </p:par>
                            </p:childTnLst>
                          </p:cTn>
                        </p:par>
                        <p:par>
                          <p:cTn id="15" fill="hold">
                            <p:stCondLst>
                              <p:cond delay="750"/>
                            </p:stCondLst>
                            <p:childTnLst>
                              <p:par>
                                <p:cTn id="16" presetClass="entr" nodeType="afterEffect" presetSubtype="8" presetID="22" grpId="3" fill="hold">
                                  <p:stCondLst>
                                    <p:cond delay="0"/>
                                  </p:stCondLst>
                                  <p:iterate type="el" backwards="0">
                                    <p:tmAbs val="0"/>
                                  </p:iterate>
                                  <p:childTnLst>
                                    <p:set>
                                      <p:cBhvr>
                                        <p:cTn id="17" fill="hold"/>
                                        <p:tgtEl>
                                          <p:spTgt spid="180">
                                            <p:bg/>
                                          </p:spTgt>
                                        </p:tgtEl>
                                        <p:attrNameLst>
                                          <p:attrName>style.visibility</p:attrName>
                                        </p:attrNameLst>
                                      </p:cBhvr>
                                      <p:to>
                                        <p:strVal val="visible"/>
                                      </p:to>
                                    </p:set>
                                    <p:animEffect filter="wipe(left)" transition="in">
                                      <p:cBhvr>
                                        <p:cTn id="18" dur="1250"/>
                                        <p:tgtEl>
                                          <p:spTgt spid="180">
                                            <p:bg/>
                                          </p:spTgt>
                                        </p:tgtEl>
                                      </p:cBhvr>
                                    </p:animEffect>
                                  </p:childTnLst>
                                </p:cTn>
                              </p:par>
                              <p:par>
                                <p:cTn id="19" presetClass="entr" nodeType="withEffect" presetSubtype="8" presetID="22" grpId="3" fill="hold">
                                  <p:stCondLst>
                                    <p:cond delay="0"/>
                                  </p:stCondLst>
                                  <p:iterate type="el" backwards="0">
                                    <p:tmAbs val="0"/>
                                  </p:iterate>
                                  <p:childTnLst>
                                    <p:set>
                                      <p:cBhvr>
                                        <p:cTn id="20" fill="hold"/>
                                        <p:tgtEl>
                                          <p:spTgt spid="180">
                                            <p:txEl>
                                              <p:pRg st="0" end="0"/>
                                            </p:txEl>
                                          </p:spTgt>
                                        </p:tgtEl>
                                        <p:attrNameLst>
                                          <p:attrName>style.visibility</p:attrName>
                                        </p:attrNameLst>
                                      </p:cBhvr>
                                      <p:to>
                                        <p:strVal val="visible"/>
                                      </p:to>
                                    </p:set>
                                    <p:animEffect filter="wipe(left)" transition="in">
                                      <p:cBhvr>
                                        <p:cTn id="21" dur="1250"/>
                                        <p:tgtEl>
                                          <p:spTgt spid="18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16" presetID="23" grpId="4" fill="hold">
                                  <p:stCondLst>
                                    <p:cond delay="0"/>
                                  </p:stCondLst>
                                  <p:iterate type="el" backwards="0">
                                    <p:tmAbs val="0"/>
                                  </p:iterate>
                                  <p:childTnLst>
                                    <p:set>
                                      <p:cBhvr>
                                        <p:cTn id="25" fill="hold"/>
                                        <p:tgtEl>
                                          <p:spTgt spid="184"/>
                                        </p:tgtEl>
                                        <p:attrNameLst>
                                          <p:attrName>style.visibility</p:attrName>
                                        </p:attrNameLst>
                                      </p:cBhvr>
                                      <p:to>
                                        <p:strVal val="visible"/>
                                      </p:to>
                                    </p:set>
                                    <p:anim calcmode="lin" valueType="num">
                                      <p:cBhvr>
                                        <p:cTn id="26" dur="750" fill="hold"/>
                                        <p:tgtEl>
                                          <p:spTgt spid="184"/>
                                        </p:tgtEl>
                                        <p:attrNameLst>
                                          <p:attrName>ppt_w</p:attrName>
                                        </p:attrNameLst>
                                      </p:cBhvr>
                                      <p:tavLst>
                                        <p:tav tm="0">
                                          <p:val>
                                            <p:fltVal val="0"/>
                                          </p:val>
                                        </p:tav>
                                        <p:tav tm="100000">
                                          <p:val>
                                            <p:strVal val="#ppt_w"/>
                                          </p:val>
                                        </p:tav>
                                      </p:tavLst>
                                    </p:anim>
                                    <p:anim calcmode="lin" valueType="num">
                                      <p:cBhvr>
                                        <p:cTn id="27" dur="750" fill="hold"/>
                                        <p:tgtEl>
                                          <p:spTgt spid="184"/>
                                        </p:tgtEl>
                                        <p:attrNameLst>
                                          <p:attrName>ppt_h</p:attrName>
                                        </p:attrNameLst>
                                      </p:cBhvr>
                                      <p:tavLst>
                                        <p:tav tm="0">
                                          <p:val>
                                            <p:fltVal val="0"/>
                                          </p:val>
                                        </p:tav>
                                        <p:tav tm="100000">
                                          <p:val>
                                            <p:strVal val="#ppt_h"/>
                                          </p:val>
                                        </p:tav>
                                      </p:tavLst>
                                    </p:anim>
                                  </p:childTnLst>
                                </p:cTn>
                              </p:par>
                            </p:childTnLst>
                          </p:cTn>
                        </p:par>
                        <p:par>
                          <p:cTn id="28" fill="hold">
                            <p:stCondLst>
                              <p:cond delay="750"/>
                            </p:stCondLst>
                            <p:childTnLst>
                              <p:par>
                                <p:cTn id="29" presetClass="entr" nodeType="afterEffect" presetSubtype="8" presetID="22" grpId="5" fill="hold">
                                  <p:stCondLst>
                                    <p:cond delay="0"/>
                                  </p:stCondLst>
                                  <p:iterate type="el" backwards="0">
                                    <p:tmAbs val="0"/>
                                  </p:iterate>
                                  <p:childTnLst>
                                    <p:set>
                                      <p:cBhvr>
                                        <p:cTn id="30" fill="hold"/>
                                        <p:tgtEl>
                                          <p:spTgt spid="182">
                                            <p:bg/>
                                          </p:spTgt>
                                        </p:tgtEl>
                                        <p:attrNameLst>
                                          <p:attrName>style.visibility</p:attrName>
                                        </p:attrNameLst>
                                      </p:cBhvr>
                                      <p:to>
                                        <p:strVal val="visible"/>
                                      </p:to>
                                    </p:set>
                                    <p:animEffect filter="wipe(left)" transition="in">
                                      <p:cBhvr>
                                        <p:cTn id="31" dur="1250"/>
                                        <p:tgtEl>
                                          <p:spTgt spid="182">
                                            <p:bg/>
                                          </p:spTgt>
                                        </p:tgtEl>
                                      </p:cBhvr>
                                    </p:animEffect>
                                  </p:childTnLst>
                                </p:cTn>
                              </p:par>
                              <p:par>
                                <p:cTn id="32" presetClass="entr" nodeType="withEffect" presetSubtype="8" presetID="22" grpId="5" fill="hold">
                                  <p:stCondLst>
                                    <p:cond delay="0"/>
                                  </p:stCondLst>
                                  <p:iterate type="el" backwards="0">
                                    <p:tmAbs val="0"/>
                                  </p:iterate>
                                  <p:childTnLst>
                                    <p:set>
                                      <p:cBhvr>
                                        <p:cTn id="33" fill="hold"/>
                                        <p:tgtEl>
                                          <p:spTgt spid="182">
                                            <p:txEl>
                                              <p:pRg st="0" end="0"/>
                                            </p:txEl>
                                          </p:spTgt>
                                        </p:tgtEl>
                                        <p:attrNameLst>
                                          <p:attrName>style.visibility</p:attrName>
                                        </p:attrNameLst>
                                      </p:cBhvr>
                                      <p:to>
                                        <p:strVal val="visible"/>
                                      </p:to>
                                    </p:set>
                                    <p:animEffect filter="wipe(left)" transition="in">
                                      <p:cBhvr>
                                        <p:cTn id="34" dur="1250"/>
                                        <p:tgtEl>
                                          <p:spTgt spid="18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16" presetID="23" grpId="6" fill="hold">
                                  <p:stCondLst>
                                    <p:cond delay="0"/>
                                  </p:stCondLst>
                                  <p:iterate type="el" backwards="0">
                                    <p:tmAbs val="0"/>
                                  </p:iterate>
                                  <p:childTnLst>
                                    <p:set>
                                      <p:cBhvr>
                                        <p:cTn id="38" fill="hold"/>
                                        <p:tgtEl>
                                          <p:spTgt spid="185"/>
                                        </p:tgtEl>
                                        <p:attrNameLst>
                                          <p:attrName>style.visibility</p:attrName>
                                        </p:attrNameLst>
                                      </p:cBhvr>
                                      <p:to>
                                        <p:strVal val="visible"/>
                                      </p:to>
                                    </p:set>
                                    <p:anim calcmode="lin" valueType="num">
                                      <p:cBhvr>
                                        <p:cTn id="39" dur="750" fill="hold"/>
                                        <p:tgtEl>
                                          <p:spTgt spid="185"/>
                                        </p:tgtEl>
                                        <p:attrNameLst>
                                          <p:attrName>ppt_w</p:attrName>
                                        </p:attrNameLst>
                                      </p:cBhvr>
                                      <p:tavLst>
                                        <p:tav tm="0">
                                          <p:val>
                                            <p:fltVal val="0"/>
                                          </p:val>
                                        </p:tav>
                                        <p:tav tm="100000">
                                          <p:val>
                                            <p:strVal val="#ppt_w"/>
                                          </p:val>
                                        </p:tav>
                                      </p:tavLst>
                                    </p:anim>
                                    <p:anim calcmode="lin" valueType="num">
                                      <p:cBhvr>
                                        <p:cTn id="40" dur="750" fill="hold"/>
                                        <p:tgtEl>
                                          <p:spTgt spid="185"/>
                                        </p:tgtEl>
                                        <p:attrNameLst>
                                          <p:attrName>ppt_h</p:attrName>
                                        </p:attrNameLst>
                                      </p:cBhvr>
                                      <p:tavLst>
                                        <p:tav tm="0">
                                          <p:val>
                                            <p:fltVal val="0"/>
                                          </p:val>
                                        </p:tav>
                                        <p:tav tm="100000">
                                          <p:val>
                                            <p:strVal val="#ppt_h"/>
                                          </p:val>
                                        </p:tav>
                                      </p:tavLst>
                                    </p:anim>
                                  </p:childTnLst>
                                </p:cTn>
                              </p:par>
                            </p:childTnLst>
                          </p:cTn>
                        </p:par>
                        <p:par>
                          <p:cTn id="41" fill="hold">
                            <p:stCondLst>
                              <p:cond delay="750"/>
                            </p:stCondLst>
                            <p:childTnLst>
                              <p:par>
                                <p:cTn id="42" presetClass="entr" nodeType="afterEffect" presetSubtype="8" presetID="22" grpId="7" fill="hold">
                                  <p:stCondLst>
                                    <p:cond delay="0"/>
                                  </p:stCondLst>
                                  <p:iterate type="el" backwards="0">
                                    <p:tmAbs val="0"/>
                                  </p:iterate>
                                  <p:childTnLst>
                                    <p:set>
                                      <p:cBhvr>
                                        <p:cTn id="43" fill="hold"/>
                                        <p:tgtEl>
                                          <p:spTgt spid="183">
                                            <p:bg/>
                                          </p:spTgt>
                                        </p:tgtEl>
                                        <p:attrNameLst>
                                          <p:attrName>style.visibility</p:attrName>
                                        </p:attrNameLst>
                                      </p:cBhvr>
                                      <p:to>
                                        <p:strVal val="visible"/>
                                      </p:to>
                                    </p:set>
                                    <p:animEffect filter="wipe(left)" transition="in">
                                      <p:cBhvr>
                                        <p:cTn id="44" dur="1250"/>
                                        <p:tgtEl>
                                          <p:spTgt spid="183">
                                            <p:bg/>
                                          </p:spTgt>
                                        </p:tgtEl>
                                      </p:cBhvr>
                                    </p:animEffect>
                                  </p:childTnLst>
                                </p:cTn>
                              </p:par>
                              <p:par>
                                <p:cTn id="45" presetClass="entr" nodeType="withEffect" presetSubtype="8" presetID="22" grpId="7" fill="hold">
                                  <p:stCondLst>
                                    <p:cond delay="0"/>
                                  </p:stCondLst>
                                  <p:iterate type="el" backwards="0">
                                    <p:tmAbs val="0"/>
                                  </p:iterate>
                                  <p:childTnLst>
                                    <p:set>
                                      <p:cBhvr>
                                        <p:cTn id="46" fill="hold"/>
                                        <p:tgtEl>
                                          <p:spTgt spid="183">
                                            <p:txEl>
                                              <p:pRg st="0" end="0"/>
                                            </p:txEl>
                                          </p:spTgt>
                                        </p:tgtEl>
                                        <p:attrNameLst>
                                          <p:attrName>style.visibility</p:attrName>
                                        </p:attrNameLst>
                                      </p:cBhvr>
                                      <p:to>
                                        <p:strVal val="visible"/>
                                      </p:to>
                                    </p:set>
                                    <p:animEffect filter="wipe(left)" transition="in">
                                      <p:cBhvr>
                                        <p:cTn id="47" dur="1250"/>
                                        <p:tgtEl>
                                          <p:spTgt spid="18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Class="entr" nodeType="clickEffect" presetSubtype="16" presetID="23" grpId="8" fill="hold">
                                  <p:stCondLst>
                                    <p:cond delay="0"/>
                                  </p:stCondLst>
                                  <p:iterate type="el" backwards="0">
                                    <p:tmAbs val="0"/>
                                  </p:iterate>
                                  <p:childTnLst>
                                    <p:set>
                                      <p:cBhvr>
                                        <p:cTn id="51" fill="hold"/>
                                        <p:tgtEl>
                                          <p:spTgt spid="186"/>
                                        </p:tgtEl>
                                        <p:attrNameLst>
                                          <p:attrName>style.visibility</p:attrName>
                                        </p:attrNameLst>
                                      </p:cBhvr>
                                      <p:to>
                                        <p:strVal val="visible"/>
                                      </p:to>
                                    </p:set>
                                    <p:anim calcmode="lin" valueType="num">
                                      <p:cBhvr>
                                        <p:cTn id="52" dur="750" fill="hold"/>
                                        <p:tgtEl>
                                          <p:spTgt spid="186"/>
                                        </p:tgtEl>
                                        <p:attrNameLst>
                                          <p:attrName>ppt_w</p:attrName>
                                        </p:attrNameLst>
                                      </p:cBhvr>
                                      <p:tavLst>
                                        <p:tav tm="0">
                                          <p:val>
                                            <p:fltVal val="0"/>
                                          </p:val>
                                        </p:tav>
                                        <p:tav tm="100000">
                                          <p:val>
                                            <p:strVal val="#ppt_w"/>
                                          </p:val>
                                        </p:tav>
                                      </p:tavLst>
                                    </p:anim>
                                    <p:anim calcmode="lin" valueType="num">
                                      <p:cBhvr>
                                        <p:cTn id="53" dur="750" fill="hold"/>
                                        <p:tgtEl>
                                          <p:spTgt spid="186"/>
                                        </p:tgtEl>
                                        <p:attrNameLst>
                                          <p:attrName>ppt_h</p:attrName>
                                        </p:attrNameLst>
                                      </p:cBhvr>
                                      <p:tavLst>
                                        <p:tav tm="0">
                                          <p:val>
                                            <p:fltVal val="0"/>
                                          </p:val>
                                        </p:tav>
                                        <p:tav tm="100000">
                                          <p:val>
                                            <p:strVal val="#ppt_h"/>
                                          </p:val>
                                        </p:tav>
                                      </p:tavLst>
                                    </p:anim>
                                  </p:childTnLst>
                                </p:cTn>
                              </p:par>
                            </p:childTnLst>
                          </p:cTn>
                        </p:par>
                        <p:par>
                          <p:cTn id="54" fill="hold">
                            <p:stCondLst>
                              <p:cond delay="750"/>
                            </p:stCondLst>
                            <p:childTnLst>
                              <p:par>
                                <p:cTn id="55" presetClass="entr" nodeType="afterEffect" presetSubtype="8" presetID="22" grpId="9" fill="hold">
                                  <p:stCondLst>
                                    <p:cond delay="0"/>
                                  </p:stCondLst>
                                  <p:iterate type="el" backwards="0">
                                    <p:tmAbs val="0"/>
                                  </p:iterate>
                                  <p:childTnLst>
                                    <p:set>
                                      <p:cBhvr>
                                        <p:cTn id="56" fill="hold"/>
                                        <p:tgtEl>
                                          <p:spTgt spid="189">
                                            <p:bg/>
                                          </p:spTgt>
                                        </p:tgtEl>
                                        <p:attrNameLst>
                                          <p:attrName>style.visibility</p:attrName>
                                        </p:attrNameLst>
                                      </p:cBhvr>
                                      <p:to>
                                        <p:strVal val="visible"/>
                                      </p:to>
                                    </p:set>
                                    <p:animEffect filter="wipe(left)" transition="in">
                                      <p:cBhvr>
                                        <p:cTn id="57" dur="1250"/>
                                        <p:tgtEl>
                                          <p:spTgt spid="189">
                                            <p:bg/>
                                          </p:spTgt>
                                        </p:tgtEl>
                                      </p:cBhvr>
                                    </p:animEffect>
                                  </p:childTnLst>
                                </p:cTn>
                              </p:par>
                              <p:par>
                                <p:cTn id="58" presetClass="entr" nodeType="withEffect" presetSubtype="8" presetID="22" grpId="9" fill="hold">
                                  <p:stCondLst>
                                    <p:cond delay="0"/>
                                  </p:stCondLst>
                                  <p:iterate type="el" backwards="0">
                                    <p:tmAbs val="0"/>
                                  </p:iterate>
                                  <p:childTnLst>
                                    <p:set>
                                      <p:cBhvr>
                                        <p:cTn id="59" fill="hold"/>
                                        <p:tgtEl>
                                          <p:spTgt spid="189">
                                            <p:txEl>
                                              <p:pRg st="0" end="0"/>
                                            </p:txEl>
                                          </p:spTgt>
                                        </p:tgtEl>
                                        <p:attrNameLst>
                                          <p:attrName>style.visibility</p:attrName>
                                        </p:attrNameLst>
                                      </p:cBhvr>
                                      <p:to>
                                        <p:strVal val="visible"/>
                                      </p:to>
                                    </p:set>
                                    <p:animEffect filter="wipe(left)" transition="in">
                                      <p:cBhvr>
                                        <p:cTn id="60" dur="1250"/>
                                        <p:tgtEl>
                                          <p:spTgt spid="189">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16" presetID="23" grpId="10" fill="hold">
                                  <p:stCondLst>
                                    <p:cond delay="0"/>
                                  </p:stCondLst>
                                  <p:iterate type="el" backwards="0">
                                    <p:tmAbs val="0"/>
                                  </p:iterate>
                                  <p:childTnLst>
                                    <p:set>
                                      <p:cBhvr>
                                        <p:cTn id="64" fill="hold"/>
                                        <p:tgtEl>
                                          <p:spTgt spid="187"/>
                                        </p:tgtEl>
                                        <p:attrNameLst>
                                          <p:attrName>style.visibility</p:attrName>
                                        </p:attrNameLst>
                                      </p:cBhvr>
                                      <p:to>
                                        <p:strVal val="visible"/>
                                      </p:to>
                                    </p:set>
                                    <p:anim calcmode="lin" valueType="num">
                                      <p:cBhvr>
                                        <p:cTn id="65" dur="750" fill="hold"/>
                                        <p:tgtEl>
                                          <p:spTgt spid="187"/>
                                        </p:tgtEl>
                                        <p:attrNameLst>
                                          <p:attrName>ppt_w</p:attrName>
                                        </p:attrNameLst>
                                      </p:cBhvr>
                                      <p:tavLst>
                                        <p:tav tm="0">
                                          <p:val>
                                            <p:fltVal val="0"/>
                                          </p:val>
                                        </p:tav>
                                        <p:tav tm="100000">
                                          <p:val>
                                            <p:strVal val="#ppt_w"/>
                                          </p:val>
                                        </p:tav>
                                      </p:tavLst>
                                    </p:anim>
                                    <p:anim calcmode="lin" valueType="num">
                                      <p:cBhvr>
                                        <p:cTn id="66" dur="750" fill="hold"/>
                                        <p:tgtEl>
                                          <p:spTgt spid="187"/>
                                        </p:tgtEl>
                                        <p:attrNameLst>
                                          <p:attrName>ppt_h</p:attrName>
                                        </p:attrNameLst>
                                      </p:cBhvr>
                                      <p:tavLst>
                                        <p:tav tm="0">
                                          <p:val>
                                            <p:fltVal val="0"/>
                                          </p:val>
                                        </p:tav>
                                        <p:tav tm="100000">
                                          <p:val>
                                            <p:strVal val="#ppt_h"/>
                                          </p:val>
                                        </p:tav>
                                      </p:tavLst>
                                    </p:anim>
                                  </p:childTnLst>
                                </p:cTn>
                              </p:par>
                            </p:childTnLst>
                          </p:cTn>
                        </p:par>
                        <p:par>
                          <p:cTn id="67" fill="hold">
                            <p:stCondLst>
                              <p:cond delay="750"/>
                            </p:stCondLst>
                            <p:childTnLst>
                              <p:par>
                                <p:cTn id="68" presetClass="entr" nodeType="afterEffect" presetSubtype="8" presetID="22" grpId="11" fill="hold">
                                  <p:stCondLst>
                                    <p:cond delay="0"/>
                                  </p:stCondLst>
                                  <p:iterate type="el" backwards="0">
                                    <p:tmAbs val="0"/>
                                  </p:iterate>
                                  <p:childTnLst>
                                    <p:set>
                                      <p:cBhvr>
                                        <p:cTn id="69" fill="hold"/>
                                        <p:tgtEl>
                                          <p:spTgt spid="190">
                                            <p:bg/>
                                          </p:spTgt>
                                        </p:tgtEl>
                                        <p:attrNameLst>
                                          <p:attrName>style.visibility</p:attrName>
                                        </p:attrNameLst>
                                      </p:cBhvr>
                                      <p:to>
                                        <p:strVal val="visible"/>
                                      </p:to>
                                    </p:set>
                                    <p:animEffect filter="wipe(left)" transition="in">
                                      <p:cBhvr>
                                        <p:cTn id="70" dur="1250"/>
                                        <p:tgtEl>
                                          <p:spTgt spid="190">
                                            <p:bg/>
                                          </p:spTgt>
                                        </p:tgtEl>
                                      </p:cBhvr>
                                    </p:animEffect>
                                  </p:childTnLst>
                                </p:cTn>
                              </p:par>
                              <p:par>
                                <p:cTn id="71" presetClass="entr" nodeType="withEffect" presetSubtype="8" presetID="22" grpId="11" fill="hold">
                                  <p:stCondLst>
                                    <p:cond delay="0"/>
                                  </p:stCondLst>
                                  <p:iterate type="el" backwards="0">
                                    <p:tmAbs val="0"/>
                                  </p:iterate>
                                  <p:childTnLst>
                                    <p:set>
                                      <p:cBhvr>
                                        <p:cTn id="72" fill="hold"/>
                                        <p:tgtEl>
                                          <p:spTgt spid="190">
                                            <p:txEl>
                                              <p:pRg st="0" end="0"/>
                                            </p:txEl>
                                          </p:spTgt>
                                        </p:tgtEl>
                                        <p:attrNameLst>
                                          <p:attrName>style.visibility</p:attrName>
                                        </p:attrNameLst>
                                      </p:cBhvr>
                                      <p:to>
                                        <p:strVal val="visible"/>
                                      </p:to>
                                    </p:set>
                                    <p:animEffect filter="wipe(left)" transition="in">
                                      <p:cBhvr>
                                        <p:cTn id="73" dur="1250"/>
                                        <p:tgtEl>
                                          <p:spTgt spid="190">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Class="entr" nodeType="clickEffect" presetSubtype="16" presetID="23" grpId="12" fill="hold">
                                  <p:stCondLst>
                                    <p:cond delay="0"/>
                                  </p:stCondLst>
                                  <p:iterate type="el" backwards="0">
                                    <p:tmAbs val="0"/>
                                  </p:iterate>
                                  <p:childTnLst>
                                    <p:set>
                                      <p:cBhvr>
                                        <p:cTn id="77" fill="hold"/>
                                        <p:tgtEl>
                                          <p:spTgt spid="188"/>
                                        </p:tgtEl>
                                        <p:attrNameLst>
                                          <p:attrName>style.visibility</p:attrName>
                                        </p:attrNameLst>
                                      </p:cBhvr>
                                      <p:to>
                                        <p:strVal val="visible"/>
                                      </p:to>
                                    </p:set>
                                    <p:anim calcmode="lin" valueType="num">
                                      <p:cBhvr>
                                        <p:cTn id="78" dur="750" fill="hold"/>
                                        <p:tgtEl>
                                          <p:spTgt spid="188"/>
                                        </p:tgtEl>
                                        <p:attrNameLst>
                                          <p:attrName>ppt_w</p:attrName>
                                        </p:attrNameLst>
                                      </p:cBhvr>
                                      <p:tavLst>
                                        <p:tav tm="0">
                                          <p:val>
                                            <p:fltVal val="0"/>
                                          </p:val>
                                        </p:tav>
                                        <p:tav tm="100000">
                                          <p:val>
                                            <p:strVal val="#ppt_w"/>
                                          </p:val>
                                        </p:tav>
                                      </p:tavLst>
                                    </p:anim>
                                    <p:anim calcmode="lin" valueType="num">
                                      <p:cBhvr>
                                        <p:cTn id="79" dur="750" fill="hold"/>
                                        <p:tgtEl>
                                          <p:spTgt spid="188"/>
                                        </p:tgtEl>
                                        <p:attrNameLst>
                                          <p:attrName>ppt_h</p:attrName>
                                        </p:attrNameLst>
                                      </p:cBhvr>
                                      <p:tavLst>
                                        <p:tav tm="0">
                                          <p:val>
                                            <p:fltVal val="0"/>
                                          </p:val>
                                        </p:tav>
                                        <p:tav tm="100000">
                                          <p:val>
                                            <p:strVal val="#ppt_h"/>
                                          </p:val>
                                        </p:tav>
                                      </p:tavLst>
                                    </p:anim>
                                  </p:childTnLst>
                                </p:cTn>
                              </p:par>
                            </p:childTnLst>
                          </p:cTn>
                        </p:par>
                        <p:par>
                          <p:cTn id="80" fill="hold">
                            <p:stCondLst>
                              <p:cond delay="750"/>
                            </p:stCondLst>
                            <p:childTnLst>
                              <p:par>
                                <p:cTn id="81" presetClass="entr" nodeType="afterEffect" presetSubtype="8" presetID="22" grpId="13" fill="hold">
                                  <p:stCondLst>
                                    <p:cond delay="0"/>
                                  </p:stCondLst>
                                  <p:iterate type="el" backwards="0">
                                    <p:tmAbs val="0"/>
                                  </p:iterate>
                                  <p:childTnLst>
                                    <p:set>
                                      <p:cBhvr>
                                        <p:cTn id="82" fill="hold"/>
                                        <p:tgtEl>
                                          <p:spTgt spid="191">
                                            <p:bg/>
                                          </p:spTgt>
                                        </p:tgtEl>
                                        <p:attrNameLst>
                                          <p:attrName>style.visibility</p:attrName>
                                        </p:attrNameLst>
                                      </p:cBhvr>
                                      <p:to>
                                        <p:strVal val="visible"/>
                                      </p:to>
                                    </p:set>
                                    <p:animEffect filter="wipe(left)" transition="in">
                                      <p:cBhvr>
                                        <p:cTn id="83" dur="1250"/>
                                        <p:tgtEl>
                                          <p:spTgt spid="191">
                                            <p:bg/>
                                          </p:spTgt>
                                        </p:tgtEl>
                                      </p:cBhvr>
                                    </p:animEffect>
                                  </p:childTnLst>
                                </p:cTn>
                              </p:par>
                              <p:par>
                                <p:cTn id="84" presetClass="entr" nodeType="withEffect" presetSubtype="8" presetID="22" grpId="13" fill="hold">
                                  <p:stCondLst>
                                    <p:cond delay="0"/>
                                  </p:stCondLst>
                                  <p:iterate type="el" backwards="0">
                                    <p:tmAbs val="0"/>
                                  </p:iterate>
                                  <p:childTnLst>
                                    <p:set>
                                      <p:cBhvr>
                                        <p:cTn id="85" fill="hold"/>
                                        <p:tgtEl>
                                          <p:spTgt spid="191">
                                            <p:txEl>
                                              <p:pRg st="0" end="0"/>
                                            </p:txEl>
                                          </p:spTgt>
                                        </p:tgtEl>
                                        <p:attrNameLst>
                                          <p:attrName>style.visibility</p:attrName>
                                        </p:attrNameLst>
                                      </p:cBhvr>
                                      <p:to>
                                        <p:strVal val="visible"/>
                                      </p:to>
                                    </p:set>
                                    <p:animEffect filter="wipe(left)" transition="in">
                                      <p:cBhvr>
                                        <p:cTn id="86" dur="1250"/>
                                        <p:tgtEl>
                                          <p:spTgt spid="191">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9" grpId="1"/>
      <p:bldP build="p" bldLvl="5" animBg="1" rev="0" advAuto="0" spid="191" grpId="13"/>
      <p:bldP build="whole" bldLvl="1" animBg="1" rev="0" advAuto="0" spid="187" grpId="10"/>
      <p:bldP build="p" bldLvl="5" animBg="1" rev="0" advAuto="0" spid="189" grpId="9"/>
      <p:bldP build="p" bldLvl="5" animBg="1" rev="0" advAuto="0" spid="190" grpId="11"/>
      <p:bldP build="p" bldLvl="5" animBg="1" rev="0" advAuto="0" spid="182" grpId="5"/>
      <p:bldP build="whole" bldLvl="1" animBg="1" rev="0" advAuto="0" spid="186" grpId="8"/>
      <p:bldP build="whole" bldLvl="1" animBg="1" rev="0" advAuto="0" spid="181" grpId="2"/>
      <p:bldP build="whole" bldLvl="1" animBg="1" rev="0" advAuto="0" spid="184" grpId="4"/>
      <p:bldP build="whole" bldLvl="1" animBg="1" rev="0" advAuto="0" spid="185" grpId="6"/>
      <p:bldP build="whole" bldLvl="1" animBg="1" rev="0" advAuto="0" spid="188" grpId="12"/>
      <p:bldP build="p" bldLvl="5" animBg="1" rev="0" advAuto="0" spid="180" grpId="3"/>
      <p:bldP build="p" bldLvl="5" animBg="1" rev="0" advAuto="0" spid="183" grpId="7"/>
    </p:bldLst>
  </p:timing>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2" name="we all have the same goal - advising those facing very difficult situations because souls are at stake. Some of the situations involve nuances that may not fit into definitions."/>
          <p:cNvSpPr txBox="1"/>
          <p:nvPr>
            <p:ph type="title" idx="4294967295"/>
          </p:nvPr>
        </p:nvSpPr>
        <p:spPr>
          <a:xfrm>
            <a:off x="2081444" y="3681677"/>
            <a:ext cx="20221112" cy="6032501"/>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we all have the same goal - advising those facing very difficult situations because souls are at stake. Some of the situations involve nuances that may not fit into definitions. </a:t>
            </a:r>
          </a:p>
        </p:txBody>
      </p:sp>
      <p:sp>
        <p:nvSpPr>
          <p:cNvPr id="373"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72"/>
                                        </p:tgtEl>
                                        <p:attrNameLst>
                                          <p:attrName>style.visibility</p:attrName>
                                        </p:attrNameLst>
                                      </p:cBhvr>
                                      <p:to>
                                        <p:strVal val="visible"/>
                                      </p:to>
                                    </p:set>
                                    <p:anim calcmode="lin" valueType="num">
                                      <p:cBhvr>
                                        <p:cTn id="7" dur="1000" fill="hold"/>
                                        <p:tgtEl>
                                          <p:spTgt spid="372"/>
                                        </p:tgtEl>
                                        <p:attrNameLst>
                                          <p:attrName>ppt_w</p:attrName>
                                        </p:attrNameLst>
                                      </p:cBhvr>
                                      <p:tavLst>
                                        <p:tav tm="0">
                                          <p:val>
                                            <p:fltVal val="0"/>
                                          </p:val>
                                        </p:tav>
                                        <p:tav tm="100000">
                                          <p:val>
                                            <p:strVal val="#ppt_w"/>
                                          </p:val>
                                        </p:tav>
                                      </p:tavLst>
                                    </p:anim>
                                    <p:anim calcmode="lin" valueType="num">
                                      <p:cBhvr>
                                        <p:cTn id="8" dur="1000" fill="hold"/>
                                        <p:tgtEl>
                                          <p:spTgt spid="3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2" grpId="1"/>
    </p:bldLst>
  </p:timing>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I'm defining a Bible word &quot;porneia&quot; by use of lexical definitions, all of which require PHYSICAL intercourse/contact. The NASB's use of &quot;sexual immorality&quot; translating &quot;porneia&quot; is very loose and has not been helpful. It has been argued that &quot;the use of "/>
          <p:cNvSpPr txBox="1"/>
          <p:nvPr>
            <p:ph type="title" idx="4294967295"/>
          </p:nvPr>
        </p:nvSpPr>
        <p:spPr>
          <a:xfrm>
            <a:off x="2081444" y="2106877"/>
            <a:ext cx="20221112" cy="10484379"/>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I'm defining a Bible word "porneia" by use of lexical definitions, all of which require PHYSICAL intercourse/contact. The NASB's use of "sexual immorality" translating "porneia" is very loose and has not been helpful. It has been argued that "the use of pornography is sexual immorality and is, therefore, grounds for divorce." Nothing could be further from the truth. All porneia (fornication) is sexual immorality, but not all sexual immorality is porneia. All of it is wrong and sinful, lascivious! It needs to be soundly rebuked. But not all forms of sexual immorality can be classified under porneia.</a:t>
            </a:r>
          </a:p>
        </p:txBody>
      </p:sp>
      <p:sp>
        <p:nvSpPr>
          <p:cNvPr id="376"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75"/>
                                        </p:tgtEl>
                                        <p:attrNameLst>
                                          <p:attrName>style.visibility</p:attrName>
                                        </p:attrNameLst>
                                      </p:cBhvr>
                                      <p:to>
                                        <p:strVal val="visible"/>
                                      </p:to>
                                    </p:set>
                                    <p:anim calcmode="lin" valueType="num">
                                      <p:cBhvr>
                                        <p:cTn id="7" dur="1000" fill="hold"/>
                                        <p:tgtEl>
                                          <p:spTgt spid="375"/>
                                        </p:tgtEl>
                                        <p:attrNameLst>
                                          <p:attrName>ppt_w</p:attrName>
                                        </p:attrNameLst>
                                      </p:cBhvr>
                                      <p:tavLst>
                                        <p:tav tm="0">
                                          <p:val>
                                            <p:fltVal val="0"/>
                                          </p:val>
                                        </p:tav>
                                        <p:tav tm="100000">
                                          <p:val>
                                            <p:strVal val="#ppt_w"/>
                                          </p:val>
                                        </p:tav>
                                      </p:tavLst>
                                    </p:anim>
                                    <p:anim calcmode="lin" valueType="num">
                                      <p:cBhvr>
                                        <p:cTn id="8" dur="1000" fill="hold"/>
                                        <p:tgtEl>
                                          <p:spTgt spid="3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5" grpId="1"/>
    </p:bldLst>
  </p:timing>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I am ashamed of what the church is allowing, all in the name of defining a scriptural divorce and &quot;saving a marriage&quot; instead of saving *people*. Jesus died to save people, their souls, not necessarily their marriages. When we elevate marriage above soul"/>
          <p:cNvSpPr txBox="1"/>
          <p:nvPr>
            <p:ph type="title" idx="4294967295"/>
          </p:nvPr>
        </p:nvSpPr>
        <p:spPr>
          <a:xfrm>
            <a:off x="2081444" y="3715543"/>
            <a:ext cx="20221112" cy="6767646"/>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I am ashamed of what the church is allowing, all in the name of defining a scriptural divorce and "saving a marriage" instead of saving *people*. Jesus died to save people, their souls, not necessarily their marriages. When we elevate marriage above souls and safety, we've done *exactly* what Satan is so good at doing....making something repulsive seem good. </a:t>
            </a:r>
          </a:p>
        </p:txBody>
      </p:sp>
      <p:sp>
        <p:nvSpPr>
          <p:cNvPr id="379"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78"/>
                                        </p:tgtEl>
                                        <p:attrNameLst>
                                          <p:attrName>style.visibility</p:attrName>
                                        </p:attrNameLst>
                                      </p:cBhvr>
                                      <p:to>
                                        <p:strVal val="visible"/>
                                      </p:to>
                                    </p:set>
                                    <p:anim calcmode="lin" valueType="num">
                                      <p:cBhvr>
                                        <p:cTn id="7" dur="1000" fill="hold"/>
                                        <p:tgtEl>
                                          <p:spTgt spid="378"/>
                                        </p:tgtEl>
                                        <p:attrNameLst>
                                          <p:attrName>ppt_w</p:attrName>
                                        </p:attrNameLst>
                                      </p:cBhvr>
                                      <p:tavLst>
                                        <p:tav tm="0">
                                          <p:val>
                                            <p:fltVal val="0"/>
                                          </p:val>
                                        </p:tav>
                                        <p:tav tm="100000">
                                          <p:val>
                                            <p:strVal val="#ppt_w"/>
                                          </p:val>
                                        </p:tav>
                                      </p:tavLst>
                                    </p:anim>
                                    <p:anim calcmode="lin" valueType="num">
                                      <p:cBhvr>
                                        <p:cTn id="8" dur="1000" fill="hold"/>
                                        <p:tgtEl>
                                          <p:spTgt spid="3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8" grpId="1"/>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1" name="just because sexting / phone sex weren’t common to be considered grounds for divorce then doesn’t mean it shouldn’t have been. It was adultery then. It’s adultery now."/>
          <p:cNvSpPr txBox="1"/>
          <p:nvPr>
            <p:ph type="title" idx="4294967295"/>
          </p:nvPr>
        </p:nvSpPr>
        <p:spPr>
          <a:xfrm>
            <a:off x="2081444" y="3715543"/>
            <a:ext cx="20221112" cy="6767646"/>
          </a:xfrm>
          <a:prstGeom prst="rect">
            <a:avLst/>
          </a:prstGeom>
        </p:spPr>
        <p:txBody>
          <a:bodyPr anchor="t">
            <a:noAutofit/>
          </a:bodyPr>
          <a:lstStyle>
            <a:lvl1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lvl1pPr>
          </a:lstStyle>
          <a:p>
            <a:pPr/>
            <a:r>
              <a:t>just because sexting / phone sex weren’t common to be considered grounds for divorce then doesn’t mean it shouldn’t have been. It was adultery then. It’s adultery now.</a:t>
            </a:r>
          </a:p>
        </p:txBody>
      </p:sp>
      <p:sp>
        <p:nvSpPr>
          <p:cNvPr id="382"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381"/>
                                        </p:tgtEl>
                                        <p:attrNameLst>
                                          <p:attrName>style.visibility</p:attrName>
                                        </p:attrNameLst>
                                      </p:cBhvr>
                                      <p:to>
                                        <p:strVal val="visible"/>
                                      </p:to>
                                    </p:set>
                                    <p:anim calcmode="lin" valueType="num">
                                      <p:cBhvr>
                                        <p:cTn id="7" dur="1000" fill="hold"/>
                                        <p:tgtEl>
                                          <p:spTgt spid="381"/>
                                        </p:tgtEl>
                                        <p:attrNameLst>
                                          <p:attrName>ppt_w</p:attrName>
                                        </p:attrNameLst>
                                      </p:cBhvr>
                                      <p:tavLst>
                                        <p:tav tm="0">
                                          <p:val>
                                            <p:fltVal val="0"/>
                                          </p:val>
                                        </p:tav>
                                        <p:tav tm="100000">
                                          <p:val>
                                            <p:strVal val="#ppt_w"/>
                                          </p:val>
                                        </p:tav>
                                      </p:tavLst>
                                    </p:anim>
                                    <p:anim calcmode="lin" valueType="num">
                                      <p:cBhvr>
                                        <p:cTn id="8" dur="1000" fill="hold"/>
                                        <p:tgtEl>
                                          <p:spTgt spid="3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1"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ounded Rectangle"/>
          <p:cNvSpPr/>
          <p:nvPr/>
        </p:nvSpPr>
        <p:spPr>
          <a:xfrm>
            <a:off x="250791" y="571152"/>
            <a:ext cx="2198193" cy="2058096"/>
          </a:xfrm>
          <a:prstGeom prst="roundRect">
            <a:avLst>
              <a:gd name="adj" fmla="val 15000"/>
            </a:avLst>
          </a:prstGeom>
          <a:solidFill>
            <a:srgbClr val="945200"/>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94" name="Study Approach"/>
          <p:cNvSpPr txBox="1"/>
          <p:nvPr>
            <p:ph type="title" idx="4294967295"/>
          </p:nvPr>
        </p:nvSpPr>
        <p:spPr>
          <a:xfrm>
            <a:off x="2921000" y="965200"/>
            <a:ext cx="9271000" cy="1441450"/>
          </a:xfrm>
          <a:prstGeom prst="rect">
            <a:avLst/>
          </a:prstGeom>
        </p:spPr>
        <p:txBody>
          <a:bodyPr anchor="t">
            <a:noAutofit/>
          </a:bodyPr>
          <a:lstStyle>
            <a:lvl1pPr algn="l">
              <a:defRPr spc="-84" sz="8400">
                <a:solidFill>
                  <a:srgbClr val="945200"/>
                </a:solidFill>
                <a:effectLst>
                  <a:outerShdw sx="100000" sy="100000" kx="0" ky="0" algn="b" rotWithShape="0" blurRad="25400" dist="38100" dir="2700000">
                    <a:srgbClr val="000000">
                      <a:alpha val="75000"/>
                    </a:srgbClr>
                  </a:outerShdw>
                </a:effectLst>
                <a:latin typeface="Arial Rounded MT Bold"/>
                <a:ea typeface="Arial Rounded MT Bold"/>
                <a:cs typeface="Arial Rounded MT Bold"/>
                <a:sym typeface="Arial Rounded MT Bold"/>
              </a:defRPr>
            </a:lvl1pPr>
          </a:lstStyle>
          <a:p>
            <a:pPr/>
            <a:r>
              <a:t>Study Approach</a:t>
            </a:r>
          </a:p>
        </p:txBody>
      </p:sp>
      <p:sp>
        <p:nvSpPr>
          <p:cNvPr id="195" name="Some observations from a Facebook thread"/>
          <p:cNvSpPr txBox="1"/>
          <p:nvPr>
            <p:ph type="body" sz="quarter" idx="4294967295"/>
          </p:nvPr>
        </p:nvSpPr>
        <p:spPr>
          <a:xfrm>
            <a:off x="1984887" y="4203700"/>
            <a:ext cx="21706285" cy="1016100"/>
          </a:xfrm>
          <a:prstGeom prst="rect">
            <a:avLst/>
          </a:prstGeom>
        </p:spPr>
        <p:txBody>
          <a:bodyPr>
            <a:noAutofit/>
          </a:bodyPr>
          <a:lstStyle>
            <a:lvl1pPr marL="571499" indent="-571499" algn="l">
              <a:lnSpc>
                <a:spcPct val="100000"/>
              </a:lnSpc>
              <a:spcBef>
                <a:spcPts val="800"/>
              </a:spcBef>
              <a:buClr>
                <a:srgbClr val="0433FF"/>
              </a:buClr>
              <a:buSzPct val="100000"/>
              <a:buChar char="•"/>
              <a:defRPr b="1" i="1" spc="0" sz="6000">
                <a:solidFill>
                  <a:srgbClr val="000000"/>
                </a:solidFill>
                <a:effectLst>
                  <a:outerShdw sx="100000" sy="100000" kx="0" ky="0" algn="b" rotWithShape="0" blurRad="12700" dist="25400" dir="2400000">
                    <a:srgbClr val="000000"/>
                  </a:outerShdw>
                </a:effectLst>
                <a:latin typeface="Georgia"/>
                <a:ea typeface="Georgia"/>
                <a:cs typeface="Georgia"/>
                <a:sym typeface="Georgia"/>
              </a:defRPr>
            </a:lvl1pPr>
          </a:lstStyle>
          <a:p>
            <a:pPr/>
            <a:r>
              <a:t>Some observations from a Facebook thread</a:t>
            </a:r>
          </a:p>
        </p:txBody>
      </p:sp>
      <p:sp>
        <p:nvSpPr>
          <p:cNvPr id="196" name="Line"/>
          <p:cNvSpPr/>
          <p:nvPr/>
        </p:nvSpPr>
        <p:spPr>
          <a:xfrm flipV="1">
            <a:off x="2501900" y="2266950"/>
            <a:ext cx="19115307" cy="101600"/>
          </a:xfrm>
          <a:prstGeom prst="line">
            <a:avLst/>
          </a:prstGeom>
          <a:ln w="76200">
            <a:solidFill>
              <a:srgbClr val="4F8F00"/>
            </a:solidFill>
            <a:miter lim="400000"/>
          </a:ln>
        </p:spPr>
        <p:txBody>
          <a:bodyPr lIns="50800" tIns="50800" rIns="50800" bIns="50800" anchor="ctr"/>
          <a:lstStyle/>
          <a:p>
            <a:pPr algn="l" defTabSz="457200">
              <a:spcBef>
                <a:spcPts val="0"/>
              </a:spcBef>
              <a:defRPr sz="1200">
                <a:latin typeface="Helvetica"/>
                <a:ea typeface="Helvetica"/>
                <a:cs typeface="Helvetica"/>
                <a:sym typeface="Helvetica"/>
              </a:defRPr>
            </a:pPr>
          </a:p>
        </p:txBody>
      </p:sp>
      <p:sp>
        <p:nvSpPr>
          <p:cNvPr id="197" name="Line"/>
          <p:cNvSpPr/>
          <p:nvPr/>
        </p:nvSpPr>
        <p:spPr>
          <a:xfrm flipV="1">
            <a:off x="2527300" y="927099"/>
            <a:ext cx="19090218" cy="1"/>
          </a:xfrm>
          <a:prstGeom prst="line">
            <a:avLst/>
          </a:prstGeom>
          <a:ln w="76200">
            <a:solidFill>
              <a:srgbClr val="4F8F00"/>
            </a:solidFill>
            <a:miter lim="400000"/>
          </a:ln>
        </p:spPr>
        <p:txBody>
          <a:bodyPr lIns="50800" tIns="50800" rIns="50800" bIns="50800" anchor="ctr"/>
          <a:lstStyle/>
          <a:p>
            <a:pPr algn="l" defTabSz="457200">
              <a:spcBef>
                <a:spcPts val="0"/>
              </a:spcBef>
              <a:defRPr sz="1200">
                <a:latin typeface="Helvetica"/>
                <a:ea typeface="Helvetica"/>
                <a:cs typeface="Helvetica"/>
                <a:sym typeface="Helvetica"/>
              </a:defRPr>
            </a:pPr>
          </a:p>
        </p:txBody>
      </p:sp>
      <p:sp>
        <p:nvSpPr>
          <p:cNvPr id="198" name="Rounded Rectangle"/>
          <p:cNvSpPr/>
          <p:nvPr/>
        </p:nvSpPr>
        <p:spPr>
          <a:xfrm>
            <a:off x="250791" y="571152"/>
            <a:ext cx="2198193" cy="2058096"/>
          </a:xfrm>
          <a:prstGeom prst="roundRect">
            <a:avLst>
              <a:gd name="adj" fmla="val 15000"/>
            </a:avLst>
          </a:prstGeom>
          <a:solidFill>
            <a:srgbClr val="4B4A4B"/>
          </a:solidFill>
          <a:ln w="12700">
            <a:miter lim="400000"/>
          </a:ln>
        </p:spPr>
        <p:txBody>
          <a:bodyPr lIns="50800" tIns="50800" rIns="50800" bIns="50800" anchor="ctr"/>
          <a:lstStyle/>
          <a:p>
            <a:pPr defTabSz="12700">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cap="all" sz="3000">
                <a:solidFill>
                  <a:srgbClr val="FFFFFF"/>
                </a:solidFill>
                <a:latin typeface="Publico Text Roman"/>
                <a:ea typeface="Publico Text Roman"/>
                <a:cs typeface="Publico Text Roman"/>
                <a:sym typeface="Publico Text Roman"/>
              </a:defRPr>
            </a:pPr>
          </a:p>
        </p:txBody>
      </p:sp>
      <p:sp>
        <p:nvSpPr>
          <p:cNvPr id="199" name="Definitions &amp; translations"/>
          <p:cNvSpPr txBox="1"/>
          <p:nvPr/>
        </p:nvSpPr>
        <p:spPr>
          <a:xfrm>
            <a:off x="1984887" y="6057900"/>
            <a:ext cx="21706285" cy="101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499" indent="-571499" algn="l" defTabSz="584200">
              <a:spcBef>
                <a:spcPts val="800"/>
              </a:spcBef>
              <a:buClr>
                <a:srgbClr val="0433FF"/>
              </a:buClr>
              <a:buSzPct val="100000"/>
              <a:buChar char="•"/>
              <a:defRPr b="1" i="1" sz="6000">
                <a:effectLst>
                  <a:outerShdw sx="100000" sy="100000" kx="0" ky="0" algn="b" rotWithShape="0" blurRad="12700" dist="25400" dir="2400000">
                    <a:srgbClr val="000000"/>
                  </a:outerShdw>
                </a:effectLst>
                <a:latin typeface="Georgia"/>
                <a:ea typeface="Georgia"/>
                <a:cs typeface="Georgia"/>
                <a:sym typeface="Georgia"/>
              </a:defRPr>
            </a:lvl1pPr>
          </a:lstStyle>
          <a:p>
            <a:pPr/>
            <a:r>
              <a:t>Definitions &amp; translations</a:t>
            </a:r>
          </a:p>
        </p:txBody>
      </p:sp>
      <p:sp>
        <p:nvSpPr>
          <p:cNvPr id="200" name="Meaning by context"/>
          <p:cNvSpPr txBox="1"/>
          <p:nvPr/>
        </p:nvSpPr>
        <p:spPr>
          <a:xfrm>
            <a:off x="1984887" y="7912100"/>
            <a:ext cx="21706285" cy="101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499" indent="-571499" algn="l" defTabSz="584200">
              <a:spcBef>
                <a:spcPts val="800"/>
              </a:spcBef>
              <a:buClr>
                <a:srgbClr val="0433FF"/>
              </a:buClr>
              <a:buSzPct val="100000"/>
              <a:buChar char="•"/>
              <a:defRPr b="1" i="1" sz="6000">
                <a:effectLst>
                  <a:outerShdw sx="100000" sy="100000" kx="0" ky="0" algn="b" rotWithShape="0" blurRad="12700" dist="25400" dir="2400000">
                    <a:srgbClr val="000000"/>
                  </a:outerShdw>
                </a:effectLst>
                <a:latin typeface="Georgia"/>
                <a:ea typeface="Georgia"/>
                <a:cs typeface="Georgia"/>
                <a:sym typeface="Georgia"/>
              </a:defRPr>
            </a:lvl1pPr>
          </a:lstStyle>
          <a:p>
            <a:pPr/>
            <a:r>
              <a:t>Meaning by context</a:t>
            </a:r>
          </a:p>
        </p:txBody>
      </p:sp>
      <p:sp>
        <p:nvSpPr>
          <p:cNvPr id="201" name="Observations &amp; answers to questions"/>
          <p:cNvSpPr txBox="1"/>
          <p:nvPr/>
        </p:nvSpPr>
        <p:spPr>
          <a:xfrm>
            <a:off x="1984887" y="9766300"/>
            <a:ext cx="21706285" cy="1016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499" indent="-571499" algn="l" defTabSz="584200">
              <a:spcBef>
                <a:spcPts val="800"/>
              </a:spcBef>
              <a:buClr>
                <a:srgbClr val="0433FF"/>
              </a:buClr>
              <a:buSzPct val="100000"/>
              <a:buChar char="•"/>
              <a:defRPr b="1" i="1" sz="6000">
                <a:effectLst>
                  <a:outerShdw sx="100000" sy="100000" kx="0" ky="0" algn="b" rotWithShape="0" blurRad="12700" dist="25400" dir="2400000">
                    <a:srgbClr val="000000"/>
                  </a:outerShdw>
                </a:effectLst>
                <a:latin typeface="Georgia"/>
                <a:ea typeface="Georgia"/>
                <a:cs typeface="Georgia"/>
                <a:sym typeface="Georgia"/>
              </a:defRPr>
            </a:lvl1pPr>
          </a:lstStyle>
          <a:p>
            <a:pPr/>
            <a:r>
              <a:t>Observations &amp; answers to questions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96"/>
                                        </p:tgtEl>
                                        <p:attrNameLst>
                                          <p:attrName>style.visibility</p:attrName>
                                        </p:attrNameLst>
                                      </p:cBhvr>
                                      <p:to>
                                        <p:strVal val="visible"/>
                                      </p:to>
                                    </p:set>
                                    <p:animEffect filter="wipe(left)" transition="in">
                                      <p:cBhvr>
                                        <p:cTn id="7" dur="1000"/>
                                        <p:tgtEl>
                                          <p:spTgt spid="196"/>
                                        </p:tgtEl>
                                      </p:cBhvr>
                                    </p:animEffect>
                                  </p:childTnLst>
                                </p:cTn>
                              </p:par>
                            </p:childTnLst>
                          </p:cTn>
                        </p:par>
                        <p:par>
                          <p:cTn id="8" fill="hold">
                            <p:stCondLst>
                              <p:cond delay="1000"/>
                            </p:stCondLst>
                            <p:childTnLst>
                              <p:par>
                                <p:cTn id="9" presetClass="entr" nodeType="afterEffect" presetSubtype="8" presetID="22" grpId="2" fill="hold">
                                  <p:stCondLst>
                                    <p:cond delay="0"/>
                                  </p:stCondLst>
                                  <p:iterate type="el" backwards="0">
                                    <p:tmAbs val="0"/>
                                  </p:iterate>
                                  <p:childTnLst>
                                    <p:set>
                                      <p:cBhvr>
                                        <p:cTn id="10" fill="hold"/>
                                        <p:tgtEl>
                                          <p:spTgt spid="197"/>
                                        </p:tgtEl>
                                        <p:attrNameLst>
                                          <p:attrName>style.visibility</p:attrName>
                                        </p:attrNameLst>
                                      </p:cBhvr>
                                      <p:to>
                                        <p:strVal val="visible"/>
                                      </p:to>
                                    </p:set>
                                    <p:animEffect filter="wipe(left)" transition="in">
                                      <p:cBhvr>
                                        <p:cTn id="11" dur="1000"/>
                                        <p:tgtEl>
                                          <p:spTgt spid="197"/>
                                        </p:tgtEl>
                                      </p:cBhvr>
                                    </p:animEffect>
                                  </p:childTnLst>
                                </p:cTn>
                              </p:par>
                            </p:childTnLst>
                          </p:cTn>
                        </p:par>
                        <p:par>
                          <p:cTn id="12" fill="hold">
                            <p:stCondLst>
                              <p:cond delay="2000"/>
                            </p:stCondLst>
                            <p:childTnLst>
                              <p:par>
                                <p:cTn id="13" presetClass="entr" nodeType="afterEffect" presetSubtype="8" presetID="22" grpId="3" fill="hold">
                                  <p:stCondLst>
                                    <p:cond delay="0"/>
                                  </p:stCondLst>
                                  <p:iterate type="el" backwards="0">
                                    <p:tmAbs val="0"/>
                                  </p:iterate>
                                  <p:childTnLst>
                                    <p:set>
                                      <p:cBhvr>
                                        <p:cTn id="14" fill="hold"/>
                                        <p:tgtEl>
                                          <p:spTgt spid="194"/>
                                        </p:tgtEl>
                                        <p:attrNameLst>
                                          <p:attrName>style.visibility</p:attrName>
                                        </p:attrNameLst>
                                      </p:cBhvr>
                                      <p:to>
                                        <p:strVal val="visible"/>
                                      </p:to>
                                    </p:set>
                                    <p:animEffect filter="wipe(left)" transition="in">
                                      <p:cBhvr>
                                        <p:cTn id="15" dur="1750"/>
                                        <p:tgtEl>
                                          <p:spTgt spid="194"/>
                                        </p:tgtEl>
                                      </p:cBhvr>
                                    </p:animEffect>
                                  </p:childTnLst>
                                </p:cTn>
                              </p:par>
                            </p:childTnLst>
                          </p:cTn>
                        </p:par>
                        <p:par>
                          <p:cTn id="16" fill="hold">
                            <p:stCondLst>
                              <p:cond delay="0"/>
                            </p:stCondLst>
                            <p:childTnLst>
                              <p:par>
                                <p:cTn id="17" presetClass="path" nodeType="withEffect" presetSubtype="0" presetID="-1" grpId="4" accel="50000" decel="50000" fill="hold">
                                  <p:stCondLst>
                                    <p:cond delay="300"/>
                                  </p:stCondLst>
                                  <p:childTnLst>
                                    <p:animMotion path="M 0.000000 0.000000 L 0.888314 -0.002734" origin="layout" pathEditMode="relative">
                                      <p:cBhvr>
                                        <p:cTn id="18" dur="1000" fill="hold"/>
                                        <p:tgtEl>
                                          <p:spTgt spid="198"/>
                                        </p:tgtEl>
                                        <p:attrNameLst>
                                          <p:attrName>ppt_x</p:attrName>
                                          <p:attrName>ppt_y</p:attrName>
                                        </p:attrNameLst>
                                      </p:cBhvr>
                                    </p:animMotion>
                                  </p:childTnLst>
                                </p:cTn>
                              </p:par>
                            </p:childTnLst>
                          </p:cTn>
                        </p:par>
                        <p:par>
                          <p:cTn id="19" fill="hold">
                            <p:stCondLst>
                              <p:cond delay="1300"/>
                            </p:stCondLst>
                            <p:childTnLst>
                              <p:par>
                                <p:cTn id="20" presetClass="entr" nodeType="afterEffect" presetSubtype="16" presetID="23" grpId="5" fill="hold">
                                  <p:stCondLst>
                                    <p:cond delay="300"/>
                                  </p:stCondLst>
                                  <p:iterate type="el" backwards="0">
                                    <p:tmAbs val="0"/>
                                  </p:iterate>
                                  <p:childTnLst>
                                    <p:set>
                                      <p:cBhvr>
                                        <p:cTn id="21" fill="hold"/>
                                        <p:tgtEl>
                                          <p:spTgt spid="193"/>
                                        </p:tgtEl>
                                        <p:attrNameLst>
                                          <p:attrName>style.visibility</p:attrName>
                                        </p:attrNameLst>
                                      </p:cBhvr>
                                      <p:to>
                                        <p:strVal val="visible"/>
                                      </p:to>
                                    </p:set>
                                    <p:anim calcmode="lin" valueType="num">
                                      <p:cBhvr>
                                        <p:cTn id="22" dur="750" fill="hold"/>
                                        <p:tgtEl>
                                          <p:spTgt spid="193"/>
                                        </p:tgtEl>
                                        <p:attrNameLst>
                                          <p:attrName>ppt_w</p:attrName>
                                        </p:attrNameLst>
                                      </p:cBhvr>
                                      <p:tavLst>
                                        <p:tav tm="0">
                                          <p:val>
                                            <p:fltVal val="0"/>
                                          </p:val>
                                        </p:tav>
                                        <p:tav tm="100000">
                                          <p:val>
                                            <p:strVal val="#ppt_w"/>
                                          </p:val>
                                        </p:tav>
                                      </p:tavLst>
                                    </p:anim>
                                    <p:anim calcmode="lin" valueType="num">
                                      <p:cBhvr>
                                        <p:cTn id="23" dur="750" fill="hold"/>
                                        <p:tgtEl>
                                          <p:spTgt spid="193"/>
                                        </p:tgtEl>
                                        <p:attrNameLst>
                                          <p:attrName>ppt_h</p:attrName>
                                        </p:attrNameLst>
                                      </p:cBhvr>
                                      <p:tavLst>
                                        <p:tav tm="0">
                                          <p:val>
                                            <p:fltVal val="0"/>
                                          </p:val>
                                        </p:tav>
                                        <p:tav tm="100000">
                                          <p:val>
                                            <p:strVal val="#ppt_h"/>
                                          </p:val>
                                        </p:tav>
                                      </p:tavLst>
                                    </p:anim>
                                  </p:childTnLst>
                                </p:cTn>
                              </p:par>
                            </p:childTnLst>
                          </p:cTn>
                        </p:par>
                        <p:par>
                          <p:cTn id="24" fill="hold">
                            <p:stCondLst>
                              <p:cond delay="2350"/>
                            </p:stCondLst>
                            <p:childTnLst>
                              <p:par>
                                <p:cTn id="25" presetClass="entr" nodeType="afterEffect" presetSubtype="16" presetID="23" grpId="6" fill="hold">
                                  <p:stCondLst>
                                    <p:cond delay="0"/>
                                  </p:stCondLst>
                                  <p:iterate type="el" backwards="0">
                                    <p:tmAbs val="0"/>
                                  </p:iterate>
                                  <p:childTnLst>
                                    <p:set>
                                      <p:cBhvr>
                                        <p:cTn id="26" fill="hold"/>
                                        <p:tgtEl>
                                          <p:spTgt spid="195">
                                            <p:bg/>
                                          </p:spTgt>
                                        </p:tgtEl>
                                        <p:attrNameLst>
                                          <p:attrName>style.visibility</p:attrName>
                                        </p:attrNameLst>
                                      </p:cBhvr>
                                      <p:to>
                                        <p:strVal val="visible"/>
                                      </p:to>
                                    </p:set>
                                    <p:anim calcmode="lin" valueType="num">
                                      <p:cBhvr>
                                        <p:cTn id="27" dur="1250" fill="hold"/>
                                        <p:tgtEl>
                                          <p:spTgt spid="195">
                                            <p:bg/>
                                          </p:spTgt>
                                        </p:tgtEl>
                                        <p:attrNameLst>
                                          <p:attrName>ppt_w</p:attrName>
                                        </p:attrNameLst>
                                      </p:cBhvr>
                                      <p:tavLst>
                                        <p:tav tm="0">
                                          <p:val>
                                            <p:fltVal val="0"/>
                                          </p:val>
                                        </p:tav>
                                        <p:tav tm="100000">
                                          <p:val>
                                            <p:strVal val="#ppt_w"/>
                                          </p:val>
                                        </p:tav>
                                      </p:tavLst>
                                    </p:anim>
                                    <p:anim calcmode="lin" valueType="num">
                                      <p:cBhvr>
                                        <p:cTn id="28" dur="1250" fill="hold"/>
                                        <p:tgtEl>
                                          <p:spTgt spid="195">
                                            <p:bg/>
                                          </p:spTgt>
                                        </p:tgtEl>
                                        <p:attrNameLst>
                                          <p:attrName>ppt_h</p:attrName>
                                        </p:attrNameLst>
                                      </p:cBhvr>
                                      <p:tavLst>
                                        <p:tav tm="0">
                                          <p:val>
                                            <p:fltVal val="0"/>
                                          </p:val>
                                        </p:tav>
                                        <p:tav tm="100000">
                                          <p:val>
                                            <p:strVal val="#ppt_h"/>
                                          </p:val>
                                        </p:tav>
                                      </p:tavLst>
                                    </p:anim>
                                  </p:childTnLst>
                                </p:cTn>
                              </p:par>
                              <p:par>
                                <p:cTn id="29" presetClass="entr" nodeType="withEffect" presetSubtype="16" presetID="23" grpId="6" fill="hold">
                                  <p:stCondLst>
                                    <p:cond delay="0"/>
                                  </p:stCondLst>
                                  <p:iterate type="el" backwards="0">
                                    <p:tmAbs val="0"/>
                                  </p:iterate>
                                  <p:childTnLst>
                                    <p:set>
                                      <p:cBhvr>
                                        <p:cTn id="30" fill="hold"/>
                                        <p:tgtEl>
                                          <p:spTgt spid="195">
                                            <p:txEl>
                                              <p:pRg st="0" end="0"/>
                                            </p:txEl>
                                          </p:spTgt>
                                        </p:tgtEl>
                                        <p:attrNameLst>
                                          <p:attrName>style.visibility</p:attrName>
                                        </p:attrNameLst>
                                      </p:cBhvr>
                                      <p:to>
                                        <p:strVal val="visible"/>
                                      </p:to>
                                    </p:set>
                                    <p:anim calcmode="lin" valueType="num">
                                      <p:cBhvr>
                                        <p:cTn id="31" dur="1250" fill="hold"/>
                                        <p:tgtEl>
                                          <p:spTgt spid="195">
                                            <p:txEl>
                                              <p:pRg st="0" end="0"/>
                                            </p:txEl>
                                          </p:spTgt>
                                        </p:tgtEl>
                                        <p:attrNameLst>
                                          <p:attrName>ppt_w</p:attrName>
                                        </p:attrNameLst>
                                      </p:cBhvr>
                                      <p:tavLst>
                                        <p:tav tm="0">
                                          <p:val>
                                            <p:fltVal val="0"/>
                                          </p:val>
                                        </p:tav>
                                        <p:tav tm="100000">
                                          <p:val>
                                            <p:strVal val="#ppt_w"/>
                                          </p:val>
                                        </p:tav>
                                      </p:tavLst>
                                    </p:anim>
                                    <p:anim calcmode="lin" valueType="num">
                                      <p:cBhvr>
                                        <p:cTn id="32" dur="1250" fill="hold"/>
                                        <p:tgtEl>
                                          <p:spTgt spid="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16" presetID="23" grpId="7" fill="hold">
                                  <p:stCondLst>
                                    <p:cond delay="0"/>
                                  </p:stCondLst>
                                  <p:iterate type="el" backwards="0">
                                    <p:tmAbs val="0"/>
                                  </p:iterate>
                                  <p:childTnLst>
                                    <p:set>
                                      <p:cBhvr>
                                        <p:cTn id="36" fill="hold"/>
                                        <p:tgtEl>
                                          <p:spTgt spid="199">
                                            <p:bg/>
                                          </p:spTgt>
                                        </p:tgtEl>
                                        <p:attrNameLst>
                                          <p:attrName>style.visibility</p:attrName>
                                        </p:attrNameLst>
                                      </p:cBhvr>
                                      <p:to>
                                        <p:strVal val="visible"/>
                                      </p:to>
                                    </p:set>
                                    <p:anim calcmode="lin" valueType="num">
                                      <p:cBhvr>
                                        <p:cTn id="37" dur="1250" fill="hold"/>
                                        <p:tgtEl>
                                          <p:spTgt spid="199">
                                            <p:bg/>
                                          </p:spTgt>
                                        </p:tgtEl>
                                        <p:attrNameLst>
                                          <p:attrName>ppt_w</p:attrName>
                                        </p:attrNameLst>
                                      </p:cBhvr>
                                      <p:tavLst>
                                        <p:tav tm="0">
                                          <p:val>
                                            <p:fltVal val="0"/>
                                          </p:val>
                                        </p:tav>
                                        <p:tav tm="100000">
                                          <p:val>
                                            <p:strVal val="#ppt_w"/>
                                          </p:val>
                                        </p:tav>
                                      </p:tavLst>
                                    </p:anim>
                                    <p:anim calcmode="lin" valueType="num">
                                      <p:cBhvr>
                                        <p:cTn id="38" dur="1250" fill="hold"/>
                                        <p:tgtEl>
                                          <p:spTgt spid="199">
                                            <p:bg/>
                                          </p:spTgt>
                                        </p:tgtEl>
                                        <p:attrNameLst>
                                          <p:attrName>ppt_h</p:attrName>
                                        </p:attrNameLst>
                                      </p:cBhvr>
                                      <p:tavLst>
                                        <p:tav tm="0">
                                          <p:val>
                                            <p:fltVal val="0"/>
                                          </p:val>
                                        </p:tav>
                                        <p:tav tm="100000">
                                          <p:val>
                                            <p:strVal val="#ppt_h"/>
                                          </p:val>
                                        </p:tav>
                                      </p:tavLst>
                                    </p:anim>
                                  </p:childTnLst>
                                </p:cTn>
                              </p:par>
                              <p:par>
                                <p:cTn id="39" presetClass="entr" nodeType="withEffect" presetSubtype="16" presetID="23" grpId="7" fill="hold">
                                  <p:stCondLst>
                                    <p:cond delay="0"/>
                                  </p:stCondLst>
                                  <p:iterate type="el" backwards="0">
                                    <p:tmAbs val="0"/>
                                  </p:iterate>
                                  <p:childTnLst>
                                    <p:set>
                                      <p:cBhvr>
                                        <p:cTn id="40" fill="hold"/>
                                        <p:tgtEl>
                                          <p:spTgt spid="199">
                                            <p:txEl>
                                              <p:pRg st="0" end="0"/>
                                            </p:txEl>
                                          </p:spTgt>
                                        </p:tgtEl>
                                        <p:attrNameLst>
                                          <p:attrName>style.visibility</p:attrName>
                                        </p:attrNameLst>
                                      </p:cBhvr>
                                      <p:to>
                                        <p:strVal val="visible"/>
                                      </p:to>
                                    </p:set>
                                    <p:anim calcmode="lin" valueType="num">
                                      <p:cBhvr>
                                        <p:cTn id="41" dur="1250" fill="hold"/>
                                        <p:tgtEl>
                                          <p:spTgt spid="199">
                                            <p:txEl>
                                              <p:pRg st="0" end="0"/>
                                            </p:txEl>
                                          </p:spTgt>
                                        </p:tgtEl>
                                        <p:attrNameLst>
                                          <p:attrName>ppt_w</p:attrName>
                                        </p:attrNameLst>
                                      </p:cBhvr>
                                      <p:tavLst>
                                        <p:tav tm="0">
                                          <p:val>
                                            <p:fltVal val="0"/>
                                          </p:val>
                                        </p:tav>
                                        <p:tav tm="100000">
                                          <p:val>
                                            <p:strVal val="#ppt_w"/>
                                          </p:val>
                                        </p:tav>
                                      </p:tavLst>
                                    </p:anim>
                                    <p:anim calcmode="lin" valueType="num">
                                      <p:cBhvr>
                                        <p:cTn id="42" dur="1250" fill="hold"/>
                                        <p:tgtEl>
                                          <p:spTgt spid="1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16" presetID="23" grpId="8" fill="hold">
                                  <p:stCondLst>
                                    <p:cond delay="0"/>
                                  </p:stCondLst>
                                  <p:iterate type="el" backwards="0">
                                    <p:tmAbs val="0"/>
                                  </p:iterate>
                                  <p:childTnLst>
                                    <p:set>
                                      <p:cBhvr>
                                        <p:cTn id="46" fill="hold"/>
                                        <p:tgtEl>
                                          <p:spTgt spid="200">
                                            <p:bg/>
                                          </p:spTgt>
                                        </p:tgtEl>
                                        <p:attrNameLst>
                                          <p:attrName>style.visibility</p:attrName>
                                        </p:attrNameLst>
                                      </p:cBhvr>
                                      <p:to>
                                        <p:strVal val="visible"/>
                                      </p:to>
                                    </p:set>
                                    <p:anim calcmode="lin" valueType="num">
                                      <p:cBhvr>
                                        <p:cTn id="47" dur="1250" fill="hold"/>
                                        <p:tgtEl>
                                          <p:spTgt spid="200">
                                            <p:bg/>
                                          </p:spTgt>
                                        </p:tgtEl>
                                        <p:attrNameLst>
                                          <p:attrName>ppt_w</p:attrName>
                                        </p:attrNameLst>
                                      </p:cBhvr>
                                      <p:tavLst>
                                        <p:tav tm="0">
                                          <p:val>
                                            <p:fltVal val="0"/>
                                          </p:val>
                                        </p:tav>
                                        <p:tav tm="100000">
                                          <p:val>
                                            <p:strVal val="#ppt_w"/>
                                          </p:val>
                                        </p:tav>
                                      </p:tavLst>
                                    </p:anim>
                                    <p:anim calcmode="lin" valueType="num">
                                      <p:cBhvr>
                                        <p:cTn id="48" dur="1250" fill="hold"/>
                                        <p:tgtEl>
                                          <p:spTgt spid="200">
                                            <p:bg/>
                                          </p:spTgt>
                                        </p:tgtEl>
                                        <p:attrNameLst>
                                          <p:attrName>ppt_h</p:attrName>
                                        </p:attrNameLst>
                                      </p:cBhvr>
                                      <p:tavLst>
                                        <p:tav tm="0">
                                          <p:val>
                                            <p:fltVal val="0"/>
                                          </p:val>
                                        </p:tav>
                                        <p:tav tm="100000">
                                          <p:val>
                                            <p:strVal val="#ppt_h"/>
                                          </p:val>
                                        </p:tav>
                                      </p:tavLst>
                                    </p:anim>
                                  </p:childTnLst>
                                </p:cTn>
                              </p:par>
                              <p:par>
                                <p:cTn id="49" presetClass="entr" nodeType="withEffect" presetSubtype="16" presetID="23" grpId="8" fill="hold">
                                  <p:stCondLst>
                                    <p:cond delay="0"/>
                                  </p:stCondLst>
                                  <p:iterate type="el" backwards="0">
                                    <p:tmAbs val="0"/>
                                  </p:iterate>
                                  <p:childTnLst>
                                    <p:set>
                                      <p:cBhvr>
                                        <p:cTn id="50" fill="hold"/>
                                        <p:tgtEl>
                                          <p:spTgt spid="200">
                                            <p:txEl>
                                              <p:pRg st="0" end="0"/>
                                            </p:txEl>
                                          </p:spTgt>
                                        </p:tgtEl>
                                        <p:attrNameLst>
                                          <p:attrName>style.visibility</p:attrName>
                                        </p:attrNameLst>
                                      </p:cBhvr>
                                      <p:to>
                                        <p:strVal val="visible"/>
                                      </p:to>
                                    </p:set>
                                    <p:anim calcmode="lin" valueType="num">
                                      <p:cBhvr>
                                        <p:cTn id="51" dur="1250" fill="hold"/>
                                        <p:tgtEl>
                                          <p:spTgt spid="200">
                                            <p:txEl>
                                              <p:pRg st="0" end="0"/>
                                            </p:txEl>
                                          </p:spTgt>
                                        </p:tgtEl>
                                        <p:attrNameLst>
                                          <p:attrName>ppt_w</p:attrName>
                                        </p:attrNameLst>
                                      </p:cBhvr>
                                      <p:tavLst>
                                        <p:tav tm="0">
                                          <p:val>
                                            <p:fltVal val="0"/>
                                          </p:val>
                                        </p:tav>
                                        <p:tav tm="100000">
                                          <p:val>
                                            <p:strVal val="#ppt_w"/>
                                          </p:val>
                                        </p:tav>
                                      </p:tavLst>
                                    </p:anim>
                                    <p:anim calcmode="lin" valueType="num">
                                      <p:cBhvr>
                                        <p:cTn id="52" dur="1250" fill="hold"/>
                                        <p:tgtEl>
                                          <p:spTgt spid="2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16" presetID="23" grpId="9" fill="hold">
                                  <p:stCondLst>
                                    <p:cond delay="0"/>
                                  </p:stCondLst>
                                  <p:iterate type="el" backwards="0">
                                    <p:tmAbs val="0"/>
                                  </p:iterate>
                                  <p:childTnLst>
                                    <p:set>
                                      <p:cBhvr>
                                        <p:cTn id="56" fill="hold"/>
                                        <p:tgtEl>
                                          <p:spTgt spid="201">
                                            <p:bg/>
                                          </p:spTgt>
                                        </p:tgtEl>
                                        <p:attrNameLst>
                                          <p:attrName>style.visibility</p:attrName>
                                        </p:attrNameLst>
                                      </p:cBhvr>
                                      <p:to>
                                        <p:strVal val="visible"/>
                                      </p:to>
                                    </p:set>
                                    <p:anim calcmode="lin" valueType="num">
                                      <p:cBhvr>
                                        <p:cTn id="57" dur="1250" fill="hold"/>
                                        <p:tgtEl>
                                          <p:spTgt spid="201">
                                            <p:bg/>
                                          </p:spTgt>
                                        </p:tgtEl>
                                        <p:attrNameLst>
                                          <p:attrName>ppt_w</p:attrName>
                                        </p:attrNameLst>
                                      </p:cBhvr>
                                      <p:tavLst>
                                        <p:tav tm="0">
                                          <p:val>
                                            <p:fltVal val="0"/>
                                          </p:val>
                                        </p:tav>
                                        <p:tav tm="100000">
                                          <p:val>
                                            <p:strVal val="#ppt_w"/>
                                          </p:val>
                                        </p:tav>
                                      </p:tavLst>
                                    </p:anim>
                                    <p:anim calcmode="lin" valueType="num">
                                      <p:cBhvr>
                                        <p:cTn id="58" dur="1250" fill="hold"/>
                                        <p:tgtEl>
                                          <p:spTgt spid="201">
                                            <p:bg/>
                                          </p:spTgt>
                                        </p:tgtEl>
                                        <p:attrNameLst>
                                          <p:attrName>ppt_h</p:attrName>
                                        </p:attrNameLst>
                                      </p:cBhvr>
                                      <p:tavLst>
                                        <p:tav tm="0">
                                          <p:val>
                                            <p:fltVal val="0"/>
                                          </p:val>
                                        </p:tav>
                                        <p:tav tm="100000">
                                          <p:val>
                                            <p:strVal val="#ppt_h"/>
                                          </p:val>
                                        </p:tav>
                                      </p:tavLst>
                                    </p:anim>
                                  </p:childTnLst>
                                </p:cTn>
                              </p:par>
                              <p:par>
                                <p:cTn id="59" presetClass="entr" nodeType="withEffect" presetSubtype="16" presetID="23" grpId="9" fill="hold">
                                  <p:stCondLst>
                                    <p:cond delay="0"/>
                                  </p:stCondLst>
                                  <p:iterate type="el" backwards="0">
                                    <p:tmAbs val="0"/>
                                  </p:iterate>
                                  <p:childTnLst>
                                    <p:set>
                                      <p:cBhvr>
                                        <p:cTn id="60" fill="hold"/>
                                        <p:tgtEl>
                                          <p:spTgt spid="201">
                                            <p:txEl>
                                              <p:pRg st="0" end="0"/>
                                            </p:txEl>
                                          </p:spTgt>
                                        </p:tgtEl>
                                        <p:attrNameLst>
                                          <p:attrName>style.visibility</p:attrName>
                                        </p:attrNameLst>
                                      </p:cBhvr>
                                      <p:to>
                                        <p:strVal val="visible"/>
                                      </p:to>
                                    </p:set>
                                    <p:anim calcmode="lin" valueType="num">
                                      <p:cBhvr>
                                        <p:cTn id="61" dur="1250" fill="hold"/>
                                        <p:tgtEl>
                                          <p:spTgt spid="201">
                                            <p:txEl>
                                              <p:pRg st="0" end="0"/>
                                            </p:txEl>
                                          </p:spTgt>
                                        </p:tgtEl>
                                        <p:attrNameLst>
                                          <p:attrName>ppt_w</p:attrName>
                                        </p:attrNameLst>
                                      </p:cBhvr>
                                      <p:tavLst>
                                        <p:tav tm="0">
                                          <p:val>
                                            <p:fltVal val="0"/>
                                          </p:val>
                                        </p:tav>
                                        <p:tav tm="100000">
                                          <p:val>
                                            <p:strVal val="#ppt_w"/>
                                          </p:val>
                                        </p:tav>
                                      </p:tavLst>
                                    </p:anim>
                                    <p:anim calcmode="lin" valueType="num">
                                      <p:cBhvr>
                                        <p:cTn id="62" dur="1250" fill="hold"/>
                                        <p:tgtEl>
                                          <p:spTgt spid="20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3"/>
      <p:bldP build="p" bldLvl="5" animBg="1" rev="0" advAuto="0" spid="195" grpId="6"/>
      <p:bldP build="p" bldLvl="5" animBg="1" rev="0" advAuto="0" spid="199" grpId="7"/>
      <p:bldP build="whole" bldLvl="1" animBg="1" rev="0" advAuto="0" spid="193" grpId="5"/>
      <p:bldP build="p" bldLvl="5" animBg="1" rev="0" advAuto="0" spid="200" grpId="8"/>
      <p:bldP build="whole" bldLvl="1" animBg="1" rev="0" advAuto="0" spid="197" grpId="2"/>
      <p:bldP build="p" bldLvl="5" animBg="1" rev="0" advAuto="0" spid="201" grpId="9"/>
      <p:bldP build="whole" bldLvl="1" animBg="1" rev="0" advAuto="0" spid="196"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Facebook Thread"/>
          <p:cNvSpPr txBox="1"/>
          <p:nvPr>
            <p:ph type="title" idx="4294967295"/>
          </p:nvPr>
        </p:nvSpPr>
        <p:spPr>
          <a:xfrm>
            <a:off x="-1" y="2878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009193"/>
                </a:solidFill>
                <a:latin typeface="Arial Black"/>
                <a:ea typeface="Arial Black"/>
                <a:cs typeface="Arial Black"/>
                <a:sym typeface="Arial Black"/>
              </a:defRPr>
            </a:lvl1pPr>
          </a:lstStyle>
          <a:p>
            <a:pPr/>
            <a:r>
              <a:t>Facebook Thread</a:t>
            </a:r>
          </a:p>
        </p:txBody>
      </p:sp>
      <p:sp>
        <p:nvSpPr>
          <p:cNvPr id="204" name="Observations"/>
          <p:cNvSpPr txBox="1"/>
          <p:nvPr/>
        </p:nvSpPr>
        <p:spPr>
          <a:xfrm>
            <a:off x="330200" y="2878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Observations</a:t>
            </a:r>
          </a:p>
        </p:txBody>
      </p:sp>
      <p:sp>
        <p:nvSpPr>
          <p:cNvPr id="205" name="There was a great deal of emotional pleading"/>
          <p:cNvSpPr txBox="1"/>
          <p:nvPr/>
        </p:nvSpPr>
        <p:spPr>
          <a:xfrm>
            <a:off x="1635455" y="2120722"/>
            <a:ext cx="22748545" cy="1068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There was a great deal of emotional pleading </a:t>
            </a:r>
          </a:p>
        </p:txBody>
      </p:sp>
      <p:sp>
        <p:nvSpPr>
          <p:cNvPr id="206" name="Notes:…"/>
          <p:cNvSpPr txBox="1"/>
          <p:nvPr/>
        </p:nvSpPr>
        <p:spPr>
          <a:xfrm>
            <a:off x="1791588" y="5943599"/>
            <a:ext cx="21348093" cy="365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300">
                <a:solidFill>
                  <a:srgbClr val="945200"/>
                </a:solidFill>
                <a:latin typeface="Arial Rounded MT Bold"/>
                <a:ea typeface="Arial Rounded MT Bold"/>
                <a:cs typeface="Arial Rounded MT Bold"/>
                <a:sym typeface="Arial Rounded MT Bold"/>
              </a:defRPr>
            </a:pPr>
            <a:r>
              <a:t>Notes: </a:t>
            </a:r>
          </a:p>
          <a:p>
            <a:pPr algn="l">
              <a:defRPr sz="4300">
                <a:solidFill>
                  <a:srgbClr val="0433FF"/>
                </a:solidFill>
                <a:latin typeface="Arial Rounded MT Bold"/>
                <a:ea typeface="Arial Rounded MT Bold"/>
                <a:cs typeface="Arial Rounded MT Bold"/>
                <a:sym typeface="Arial Rounded MT Bold"/>
              </a:defRPr>
            </a:pPr>
            <a:r>
              <a:t>Comments are cited anonymously to encourage focus on the substance rather than on the person who made the comment.</a:t>
            </a:r>
          </a:p>
          <a:p>
            <a:pPr algn="l">
              <a:defRPr sz="4300">
                <a:solidFill>
                  <a:srgbClr val="0433FF"/>
                </a:solidFill>
                <a:latin typeface="Arial Rounded MT Bold"/>
                <a:ea typeface="Arial Rounded MT Bold"/>
                <a:cs typeface="Arial Rounded MT Bold"/>
                <a:sym typeface="Arial Rounded MT Bold"/>
              </a:defRPr>
            </a:pPr>
          </a:p>
          <a:p>
            <a:pPr algn="l">
              <a:defRPr sz="4300">
                <a:solidFill>
                  <a:srgbClr val="0433FF"/>
                </a:solidFill>
                <a:latin typeface="Arial Rounded MT Bold"/>
                <a:ea typeface="Arial Rounded MT Bold"/>
                <a:cs typeface="Arial Rounded MT Bold"/>
                <a:sym typeface="Arial Rounded MT Bold"/>
              </a:defRPr>
            </a:pPr>
            <a:r>
              <a:t>For reasons of time and space, I am not citing comments in their entirety.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03"/>
                                        </p:tgtEl>
                                        <p:attrNameLst>
                                          <p:attrName>style.visibility</p:attrName>
                                        </p:attrNameLst>
                                      </p:cBhvr>
                                      <p:to>
                                        <p:strVal val="visible"/>
                                      </p:to>
                                    </p:set>
                                    <p:anim calcmode="lin" valueType="num">
                                      <p:cBhvr>
                                        <p:cTn id="7" dur="1250" fill="hold"/>
                                        <p:tgtEl>
                                          <p:spTgt spid="203"/>
                                        </p:tgtEl>
                                        <p:attrNameLst>
                                          <p:attrName>ppt_w</p:attrName>
                                        </p:attrNameLst>
                                      </p:cBhvr>
                                      <p:tavLst>
                                        <p:tav tm="0">
                                          <p:val>
                                            <p:fltVal val="0"/>
                                          </p:val>
                                        </p:tav>
                                        <p:tav tm="100000">
                                          <p:val>
                                            <p:strVal val="#ppt_w"/>
                                          </p:val>
                                        </p:tav>
                                      </p:tavLst>
                                    </p:anim>
                                    <p:anim calcmode="lin" valueType="num">
                                      <p:cBhvr>
                                        <p:cTn id="8" dur="1250" fill="hold"/>
                                        <p:tgtEl>
                                          <p:spTgt spid="203"/>
                                        </p:tgtEl>
                                        <p:attrNameLst>
                                          <p:attrName>ppt_h</p:attrName>
                                        </p:attrNameLst>
                                      </p:cBhvr>
                                      <p:tavLst>
                                        <p:tav tm="0">
                                          <p:val>
                                            <p:fltVal val="0"/>
                                          </p:val>
                                        </p:tav>
                                        <p:tav tm="100000">
                                          <p:val>
                                            <p:strVal val="#ppt_h"/>
                                          </p:val>
                                        </p:tav>
                                      </p:tavLst>
                                    </p:anim>
                                  </p:childTnLst>
                                </p:cTn>
                              </p:par>
                            </p:childTnLst>
                          </p:cTn>
                        </p:par>
                        <p:par>
                          <p:cTn id="9" fill="hold">
                            <p:stCondLst>
                              <p:cond delay="1250"/>
                            </p:stCondLst>
                            <p:childTnLst>
                              <p:par>
                                <p:cTn id="10" presetClass="entr" nodeType="afterEffect" presetSubtype="8" presetID="22" grpId="2" fill="hold">
                                  <p:stCondLst>
                                    <p:cond delay="0"/>
                                  </p:stCondLst>
                                  <p:iterate type="el" backwards="0">
                                    <p:tmAbs val="0"/>
                                  </p:iterate>
                                  <p:childTnLst>
                                    <p:set>
                                      <p:cBhvr>
                                        <p:cTn id="11" fill="hold"/>
                                        <p:tgtEl>
                                          <p:spTgt spid="204"/>
                                        </p:tgtEl>
                                        <p:attrNameLst>
                                          <p:attrName>style.visibility</p:attrName>
                                        </p:attrNameLst>
                                      </p:cBhvr>
                                      <p:to>
                                        <p:strVal val="visible"/>
                                      </p:to>
                                    </p:set>
                                    <p:animEffect filter="wipe(left)" transition="in">
                                      <p:cBhvr>
                                        <p:cTn id="12" dur="1000"/>
                                        <p:tgtEl>
                                          <p:spTgt spid="204"/>
                                        </p:tgtEl>
                                      </p:cBhvr>
                                    </p:animEffect>
                                  </p:childTnLst>
                                </p:cTn>
                              </p:par>
                            </p:childTnLst>
                          </p:cTn>
                        </p:par>
                        <p:par>
                          <p:cTn id="13" fill="hold">
                            <p:stCondLst>
                              <p:cond delay="2250"/>
                            </p:stCondLst>
                            <p:childTnLst>
                              <p:par>
                                <p:cTn id="14" presetClass="entr" nodeType="afterEffect" presetSubtype="16" presetID="23" grpId="3" fill="hold">
                                  <p:stCondLst>
                                    <p:cond delay="0"/>
                                  </p:stCondLst>
                                  <p:iterate type="el" backwards="0">
                                    <p:tmAbs val="0"/>
                                  </p:iterate>
                                  <p:childTnLst>
                                    <p:set>
                                      <p:cBhvr>
                                        <p:cTn id="15" fill="hold"/>
                                        <p:tgtEl>
                                          <p:spTgt spid="206"/>
                                        </p:tgtEl>
                                        <p:attrNameLst>
                                          <p:attrName>style.visibility</p:attrName>
                                        </p:attrNameLst>
                                      </p:cBhvr>
                                      <p:to>
                                        <p:strVal val="visible"/>
                                      </p:to>
                                    </p:set>
                                    <p:anim calcmode="lin" valueType="num">
                                      <p:cBhvr>
                                        <p:cTn id="16" dur="750" fill="hold"/>
                                        <p:tgtEl>
                                          <p:spTgt spid="206"/>
                                        </p:tgtEl>
                                        <p:attrNameLst>
                                          <p:attrName>ppt_w</p:attrName>
                                        </p:attrNameLst>
                                      </p:cBhvr>
                                      <p:tavLst>
                                        <p:tav tm="0">
                                          <p:val>
                                            <p:fltVal val="0"/>
                                          </p:val>
                                        </p:tav>
                                        <p:tav tm="100000">
                                          <p:val>
                                            <p:strVal val="#ppt_w"/>
                                          </p:val>
                                        </p:tav>
                                      </p:tavLst>
                                    </p:anim>
                                    <p:anim calcmode="lin" valueType="num">
                                      <p:cBhvr>
                                        <p:cTn id="17" dur="750" fill="hold"/>
                                        <p:tgtEl>
                                          <p:spTgt spid="20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2" grpId="4" fill="hold">
                                  <p:stCondLst>
                                    <p:cond delay="0"/>
                                  </p:stCondLst>
                                  <p:iterate type="el" backwards="0">
                                    <p:tmAbs val="0"/>
                                  </p:iterate>
                                  <p:childTnLst>
                                    <p:set>
                                      <p:cBhvr>
                                        <p:cTn id="21" fill="hold"/>
                                        <p:tgtEl>
                                          <p:spTgt spid="205">
                                            <p:bg/>
                                          </p:spTgt>
                                        </p:tgtEl>
                                        <p:attrNameLst>
                                          <p:attrName>style.visibility</p:attrName>
                                        </p:attrNameLst>
                                      </p:cBhvr>
                                      <p:to>
                                        <p:strVal val="visible"/>
                                      </p:to>
                                    </p:set>
                                    <p:animEffect filter="wipe(left)" transition="in">
                                      <p:cBhvr>
                                        <p:cTn id="22" dur="1250"/>
                                        <p:tgtEl>
                                          <p:spTgt spid="205">
                                            <p:bg/>
                                          </p:spTgt>
                                        </p:tgtEl>
                                      </p:cBhvr>
                                    </p:animEffect>
                                  </p:childTnLst>
                                </p:cTn>
                              </p:par>
                              <p:par>
                                <p:cTn id="23" presetClass="entr" nodeType="withEffect" presetSubtype="8" presetID="22" grpId="4" fill="hold">
                                  <p:stCondLst>
                                    <p:cond delay="0"/>
                                  </p:stCondLst>
                                  <p:iterate type="el" backwards="0">
                                    <p:tmAbs val="0"/>
                                  </p:iterate>
                                  <p:childTnLst>
                                    <p:set>
                                      <p:cBhvr>
                                        <p:cTn id="24" fill="hold"/>
                                        <p:tgtEl>
                                          <p:spTgt spid="205">
                                            <p:txEl>
                                              <p:pRg st="0" end="0"/>
                                            </p:txEl>
                                          </p:spTgt>
                                        </p:tgtEl>
                                        <p:attrNameLst>
                                          <p:attrName>style.visibility</p:attrName>
                                        </p:attrNameLst>
                                      </p:cBhvr>
                                      <p:to>
                                        <p:strVal val="visible"/>
                                      </p:to>
                                    </p:set>
                                    <p:animEffect filter="wipe(left)" transition="in">
                                      <p:cBhvr>
                                        <p:cTn id="25" dur="1250"/>
                                        <p:tgtEl>
                                          <p:spTgt spid="205">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1"/>
      <p:bldP build="whole" bldLvl="1" animBg="1" rev="0" advAuto="0" spid="206" grpId="3"/>
      <p:bldP build="whole" bldLvl="1" animBg="1" rev="0" advAuto="0" spid="204" grpId="2"/>
      <p:bldP build="p" bldLvl="5" animBg="1" rev="0" advAuto="0" spid="205" grpId="4"/>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Perhaps we ought to be more concerned with holding the offending spouse more accountable. Perhaps that would be the place to start instead of arguing in such a black and white, letter of the law manner. I thank God for His grace in situations like this. "/>
          <p:cNvSpPr txBox="1"/>
          <p:nvPr>
            <p:ph type="title" idx="4294967295"/>
          </p:nvPr>
        </p:nvSpPr>
        <p:spPr>
          <a:xfrm>
            <a:off x="1187184" y="2123810"/>
            <a:ext cx="22009632" cy="10304265"/>
          </a:xfrm>
          <a:prstGeom prst="rect">
            <a:avLst/>
          </a:prstGeom>
        </p:spPr>
        <p:txBody>
          <a:bodyPr anchor="t">
            <a:noAutofit/>
          </a:bodyPr>
          <a:lstStyle/>
          <a:p>
            <a:pPr>
              <a:lnSpc>
                <a:spcPct val="100000"/>
              </a:lnSpc>
              <a:defRPr b="1" spc="-50" sz="5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Perhaps we ought to be more concerned with holding the offending spouse more accountable. Perhaps that would be the place to start instead of arguing in such a black and white, letter of the law manner. I thank God for His grace in situations like this. When the offended spouse is trying with everything they have to keep the marriage together, but the other spouse is so deep into their addiction that they don't need their spouse to fulfill them sexually or they use their spouse as a stand in for an item to fulfill the fantasies physically that they have seen on screen, or so many other horrid situations that come from this, and so could lose everything to keep their addiction going, </a:t>
            </a:r>
            <a:r>
              <a:rPr>
                <a:solidFill>
                  <a:srgbClr val="FF2600"/>
                </a:solidFill>
              </a:rPr>
              <a:t>are we really going to say that is not sexual immorality as defined by Jesus</a:t>
            </a:r>
            <a:r>
              <a:t>? I truly believe </a:t>
            </a:r>
            <a:r>
              <a:rPr>
                <a:solidFill>
                  <a:srgbClr val="FF2600"/>
                </a:solidFill>
              </a:rPr>
              <a:t>there is a line that is crossed when talking about habitual porn use and it gets to the category of porneia, but that is going to depend on the situation</a:t>
            </a:r>
            <a:r>
              <a:t>.</a:t>
            </a:r>
          </a:p>
        </p:txBody>
      </p:sp>
      <p:sp>
        <p:nvSpPr>
          <p:cNvPr id="209"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08"/>
                                        </p:tgtEl>
                                        <p:attrNameLst>
                                          <p:attrName>style.visibility</p:attrName>
                                        </p:attrNameLst>
                                      </p:cBhvr>
                                      <p:to>
                                        <p:strVal val="visible"/>
                                      </p:to>
                                    </p:set>
                                    <p:anim calcmode="lin" valueType="num">
                                      <p:cBhvr>
                                        <p:cTn id="7" dur="1000" fill="hold"/>
                                        <p:tgtEl>
                                          <p:spTgt spid="208"/>
                                        </p:tgtEl>
                                        <p:attrNameLst>
                                          <p:attrName>ppt_w</p:attrName>
                                        </p:attrNameLst>
                                      </p:cBhvr>
                                      <p:tavLst>
                                        <p:tav tm="0">
                                          <p:val>
                                            <p:fltVal val="0"/>
                                          </p:val>
                                        </p:tav>
                                        <p:tav tm="100000">
                                          <p:val>
                                            <p:strVal val="#ppt_w"/>
                                          </p:val>
                                        </p:tav>
                                      </p:tavLst>
                                    </p:anim>
                                    <p:anim calcmode="lin" valueType="num">
                                      <p:cBhvr>
                                        <p:cTn id="8" dur="1000" fill="hold"/>
                                        <p:tgtEl>
                                          <p:spTgt spid="2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8"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Facebook Thread"/>
          <p:cNvSpPr txBox="1"/>
          <p:nvPr>
            <p:ph type="title" idx="4294967295"/>
          </p:nvPr>
        </p:nvSpPr>
        <p:spPr>
          <a:xfrm>
            <a:off x="-1" y="287866"/>
            <a:ext cx="24384001" cy="2540001"/>
          </a:xfrm>
          <a:prstGeom prst="rect">
            <a:avLst/>
          </a:prstGeom>
          <a:effectLst>
            <a:outerShdw sx="100000" sy="100000" kx="0" ky="0" algn="b" rotWithShape="0" blurRad="25400" dist="38100" dir="2700000">
              <a:srgbClr val="000000">
                <a:alpha val="75000"/>
              </a:srgbClr>
            </a:outerShdw>
          </a:effectLst>
        </p:spPr>
        <p:txBody>
          <a:bodyPr anchor="t">
            <a:noAutofit/>
          </a:bodyPr>
          <a:lstStyle>
            <a:lvl1pPr>
              <a:defRPr spc="-90" sz="9000">
                <a:solidFill>
                  <a:srgbClr val="009193"/>
                </a:solidFill>
                <a:latin typeface="Arial Black"/>
                <a:ea typeface="Arial Black"/>
                <a:cs typeface="Arial Black"/>
                <a:sym typeface="Arial Black"/>
              </a:defRPr>
            </a:lvl1pPr>
          </a:lstStyle>
          <a:p>
            <a:pPr/>
            <a:r>
              <a:t>Facebook Thread</a:t>
            </a:r>
          </a:p>
        </p:txBody>
      </p:sp>
      <p:sp>
        <p:nvSpPr>
          <p:cNvPr id="212" name="Observations"/>
          <p:cNvSpPr txBox="1"/>
          <p:nvPr/>
        </p:nvSpPr>
        <p:spPr>
          <a:xfrm>
            <a:off x="330200" y="287866"/>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Observations</a:t>
            </a:r>
          </a:p>
        </p:txBody>
      </p:sp>
      <p:sp>
        <p:nvSpPr>
          <p:cNvPr id="213" name="There was a great deal of emotional pleading"/>
          <p:cNvSpPr txBox="1"/>
          <p:nvPr/>
        </p:nvSpPr>
        <p:spPr>
          <a:xfrm>
            <a:off x="1635455" y="2120722"/>
            <a:ext cx="22748545" cy="1068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There was a great deal of emotional pleading </a:t>
            </a:r>
          </a:p>
        </p:txBody>
      </p:sp>
      <p:sp>
        <p:nvSpPr>
          <p:cNvPr id="214" name="Commission of the fallacy of the excluded middle"/>
          <p:cNvSpPr txBox="1"/>
          <p:nvPr/>
        </p:nvSpPr>
        <p:spPr>
          <a:xfrm>
            <a:off x="1635455" y="3189150"/>
            <a:ext cx="22748545" cy="10684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1pPr marL="571500" indent="-571500" algn="l" defTabSz="584200">
              <a:spcBef>
                <a:spcPts val="800"/>
              </a:spcBef>
              <a:buClr>
                <a:srgbClr val="FF2600"/>
              </a:buClr>
              <a:buSzPct val="100000"/>
              <a:buChar char="•"/>
              <a:defRPr b="1" sz="5000">
                <a:effectLst>
                  <a:outerShdw sx="100000" sy="100000" kx="0" ky="0" algn="b" rotWithShape="0" blurRad="12700" dist="38100" dir="2400000">
                    <a:srgbClr val="000000"/>
                  </a:outerShdw>
                </a:effectLst>
                <a:latin typeface="Cambria"/>
                <a:ea typeface="Cambria"/>
                <a:cs typeface="Cambria"/>
                <a:sym typeface="Cambria"/>
              </a:defRPr>
            </a:lvl1pPr>
          </a:lstStyle>
          <a:p>
            <a:pPr/>
            <a:r>
              <a:t>Commission of the fallacy of the excluded middle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214">
                                            <p:bg/>
                                          </p:spTgt>
                                        </p:tgtEl>
                                        <p:attrNameLst>
                                          <p:attrName>style.visibility</p:attrName>
                                        </p:attrNameLst>
                                      </p:cBhvr>
                                      <p:to>
                                        <p:strVal val="visible"/>
                                      </p:to>
                                    </p:set>
                                    <p:animEffect filter="wipe(left)" transition="in">
                                      <p:cBhvr>
                                        <p:cTn id="7" dur="1250"/>
                                        <p:tgtEl>
                                          <p:spTgt spid="214">
                                            <p:bg/>
                                          </p:spTgt>
                                        </p:tgtEl>
                                      </p:cBhvr>
                                    </p:animEffect>
                                  </p:childTnLst>
                                </p:cTn>
                              </p:par>
                              <p:par>
                                <p:cTn id="8" presetClass="entr" nodeType="withEffect" presetSubtype="8" presetID="22" grpId="1" fill="hold">
                                  <p:stCondLst>
                                    <p:cond delay="0"/>
                                  </p:stCondLst>
                                  <p:iterate type="el" backwards="0">
                                    <p:tmAbs val="0"/>
                                  </p:iterate>
                                  <p:childTnLst>
                                    <p:set>
                                      <p:cBhvr>
                                        <p:cTn id="9" fill="hold"/>
                                        <p:tgtEl>
                                          <p:spTgt spid="214">
                                            <p:txEl>
                                              <p:pRg st="0" end="0"/>
                                            </p:txEl>
                                          </p:spTgt>
                                        </p:tgtEl>
                                        <p:attrNameLst>
                                          <p:attrName>style.visibility</p:attrName>
                                        </p:attrNameLst>
                                      </p:cBhvr>
                                      <p:to>
                                        <p:strVal val="visible"/>
                                      </p:to>
                                    </p:set>
                                    <p:animEffect filter="wipe(left)" transition="in">
                                      <p:cBhvr>
                                        <p:cTn id="10" dur="1250"/>
                                        <p:tgtEl>
                                          <p:spTgt spid="214">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4"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By not rooting ourselves in God’s Word trusting that He will guide the outcome in this study, we are isolating countless spouses that are left to wander about thinking that this is their lot and they can do nothing about their situation. You are leaving "/>
          <p:cNvSpPr txBox="1"/>
          <p:nvPr>
            <p:ph type="title" idx="4294967295"/>
          </p:nvPr>
        </p:nvSpPr>
        <p:spPr>
          <a:xfrm>
            <a:off x="2081444" y="3715543"/>
            <a:ext cx="20221112" cy="5785777"/>
          </a:xfrm>
          <a:prstGeom prst="rect">
            <a:avLst/>
          </a:prstGeom>
        </p:spPr>
        <p:txBody>
          <a:bodyPr anchor="t">
            <a:noAutofit/>
          </a:bodyPr>
          <a:lstStyle/>
          <a:p>
            <a:pPr>
              <a:lnSpc>
                <a:spcPct val="100000"/>
              </a:lnSpc>
              <a:defRPr b="1" spc="-60" sz="6000">
                <a:solidFill>
                  <a:srgbClr val="000000"/>
                </a:solidFill>
                <a:effectLst>
                  <a:outerShdw sx="100000" sy="100000" kx="0" ky="0" algn="b" rotWithShape="0" blurRad="12700" dist="25400" dir="2400000">
                    <a:srgbClr val="000000"/>
                  </a:outerShdw>
                </a:effectLst>
                <a:latin typeface="Cambria"/>
                <a:ea typeface="Cambria"/>
                <a:cs typeface="Cambria"/>
                <a:sym typeface="Cambria"/>
              </a:defRPr>
            </a:pPr>
            <a:r>
              <a:t>By not rooting ourselves in God’s Word trusting that He will guide the outcome in this study, we are isolating countless spouses that are left to wander about thinking that </a:t>
            </a:r>
            <a:r>
              <a:rPr>
                <a:solidFill>
                  <a:srgbClr val="FF2600"/>
                </a:solidFill>
              </a:rPr>
              <a:t>this is their lot and they can do nothing about their situation</a:t>
            </a:r>
            <a:r>
              <a:t>. You are leaving them abandoned to your own reluctance to delve deep into this sinful era in our society. </a:t>
            </a:r>
          </a:p>
        </p:txBody>
      </p:sp>
      <p:sp>
        <p:nvSpPr>
          <p:cNvPr id="217" name="Facebook Thread"/>
          <p:cNvSpPr txBox="1"/>
          <p:nvPr/>
        </p:nvSpPr>
        <p:spPr>
          <a:xfrm>
            <a:off x="143933" y="118533"/>
            <a:ext cx="4440693"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sz="4000">
                <a:solidFill>
                  <a:srgbClr val="945200"/>
                </a:solidFill>
                <a:effectLst>
                  <a:outerShdw sx="100000" sy="100000" kx="0" ky="0" algn="b" rotWithShape="0" blurRad="12700" dist="38100" dir="2400000">
                    <a:srgbClr val="000000"/>
                  </a:outerShdw>
                </a:effectLst>
                <a:latin typeface="Helvetica"/>
                <a:ea typeface="Helvetica"/>
                <a:cs typeface="Helvetica"/>
                <a:sym typeface="Helvetica"/>
              </a:defRPr>
            </a:lvl1pPr>
          </a:lstStyle>
          <a:p>
            <a:pPr/>
            <a:r>
              <a:t>Facebook Thread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16"/>
                                        </p:tgtEl>
                                        <p:attrNameLst>
                                          <p:attrName>style.visibility</p:attrName>
                                        </p:attrNameLst>
                                      </p:cBhvr>
                                      <p:to>
                                        <p:strVal val="visible"/>
                                      </p:to>
                                    </p:set>
                                    <p:anim calcmode="lin" valueType="num">
                                      <p:cBhvr>
                                        <p:cTn id="7" dur="1000" fill="hold"/>
                                        <p:tgtEl>
                                          <p:spTgt spid="216"/>
                                        </p:tgtEl>
                                        <p:attrNameLst>
                                          <p:attrName>ppt_w</p:attrName>
                                        </p:attrNameLst>
                                      </p:cBhvr>
                                      <p:tavLst>
                                        <p:tav tm="0">
                                          <p:val>
                                            <p:fltVal val="0"/>
                                          </p:val>
                                        </p:tav>
                                        <p:tav tm="100000">
                                          <p:val>
                                            <p:strVal val="#ppt_w"/>
                                          </p:val>
                                        </p:tav>
                                      </p:tavLst>
                                    </p:anim>
                                    <p:anim calcmode="lin" valueType="num">
                                      <p:cBhvr>
                                        <p:cTn id="8" dur="1000" fill="hold"/>
                                        <p:tgtEl>
                                          <p:spTgt spid="2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6" grpId="1"/>
    </p:bldLst>
  </p:timing>
</p:sld>
</file>

<file path=ppt/theme/theme1.xml><?xml version="1.0" encoding="utf-8"?>
<a:theme xmlns:a="http://schemas.openxmlformats.org/drawingml/2006/main" xmlns:r="http://schemas.openxmlformats.org/officeDocument/2006/relationships" name="26_FeatureStory">
  <a:themeElements>
    <a:clrScheme name="26_FeatureStory">
      <a:dk1>
        <a:srgbClr val="000000"/>
      </a:dk1>
      <a:lt1>
        <a:srgbClr val="F0EBE0"/>
      </a:lt1>
      <a:dk2>
        <a:srgbClr val="4A4A4B"/>
      </a:dk2>
      <a:lt2>
        <a:srgbClr val="C2C3C6"/>
      </a:lt2>
      <a:accent1>
        <a:srgbClr val="53BBE0"/>
      </a:accent1>
      <a:accent2>
        <a:srgbClr val="6DCFB9"/>
      </a:accent2>
      <a:accent3>
        <a:srgbClr val="90BF72"/>
      </a:accent3>
      <a:accent4>
        <a:srgbClr val="F2C449"/>
      </a:accent4>
      <a:accent5>
        <a:srgbClr val="FF4741"/>
      </a:accent5>
      <a:accent6>
        <a:srgbClr val="FF8700"/>
      </a:accent6>
      <a:hlink>
        <a:srgbClr val="0000FF"/>
      </a:hlink>
      <a:folHlink>
        <a:srgbClr val="FF00FF"/>
      </a:folHlink>
    </a:clrScheme>
    <a:fontScheme name="26_FeatureStory">
      <a:majorFont>
        <a:latin typeface="Publico Headline Black"/>
        <a:ea typeface="Publico Headline Black"/>
        <a:cs typeface="Publico Headline Black"/>
      </a:majorFont>
      <a:minorFont>
        <a:latin typeface="Publico Headline Black"/>
        <a:ea typeface="Publico Headline Black"/>
        <a:cs typeface="Publico Headline Black"/>
      </a:minorFont>
    </a:fontScheme>
    <a:fmtScheme name="26_FeatureSto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B4A4B"/>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2700" rtl="0"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baseline="0" cap="all" i="0" spc="0" strike="noStrike" sz="3000" u="none" kumimoji="0" normalizeH="0">
            <a:ln>
              <a:noFill/>
            </a:ln>
            <a:solidFill>
              <a:srgbClr val="FFFFFF"/>
            </a:solidFill>
            <a:effectLst/>
            <a:uFillTx/>
            <a:latin typeface="Publico Text Roman"/>
            <a:ea typeface="Publico Text Roman"/>
            <a:cs typeface="Publico Text Roman"/>
            <a:sym typeface="Publico Text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227AA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6_FeatureStory">
  <a:themeElements>
    <a:clrScheme name="26_FeatureStory">
      <a:dk1>
        <a:srgbClr val="000000"/>
      </a:dk1>
      <a:lt1>
        <a:srgbClr val="FFFFFF"/>
      </a:lt1>
      <a:dk2>
        <a:srgbClr val="4A4A4B"/>
      </a:dk2>
      <a:lt2>
        <a:srgbClr val="C2C3C6"/>
      </a:lt2>
      <a:accent1>
        <a:srgbClr val="53BBE0"/>
      </a:accent1>
      <a:accent2>
        <a:srgbClr val="6DCFB9"/>
      </a:accent2>
      <a:accent3>
        <a:srgbClr val="90BF72"/>
      </a:accent3>
      <a:accent4>
        <a:srgbClr val="F2C449"/>
      </a:accent4>
      <a:accent5>
        <a:srgbClr val="FF4741"/>
      </a:accent5>
      <a:accent6>
        <a:srgbClr val="FF8700"/>
      </a:accent6>
      <a:hlink>
        <a:srgbClr val="0000FF"/>
      </a:hlink>
      <a:folHlink>
        <a:srgbClr val="FF00FF"/>
      </a:folHlink>
    </a:clrScheme>
    <a:fontScheme name="26_FeatureStory">
      <a:majorFont>
        <a:latin typeface="Publico Headline Black"/>
        <a:ea typeface="Publico Headline Black"/>
        <a:cs typeface="Publico Headline Black"/>
      </a:majorFont>
      <a:minorFont>
        <a:latin typeface="Publico Headline Black"/>
        <a:ea typeface="Publico Headline Black"/>
        <a:cs typeface="Publico Headline Black"/>
      </a:minorFont>
    </a:fontScheme>
    <a:fmtScheme name="26_FeatureSto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B4A4B"/>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2700" rtl="0" fontAlgn="auto" latinLnBrk="0" hangingPunct="0">
          <a:lnSpc>
            <a:spcPct val="100000"/>
          </a:lnSpc>
          <a:spcBef>
            <a:spcPts val="0"/>
          </a:spcBef>
          <a:spcAft>
            <a:spcPts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baseline="0" cap="all" i="0" spc="0" strike="noStrike" sz="3000" u="none" kumimoji="0" normalizeH="0">
            <a:ln>
              <a:noFill/>
            </a:ln>
            <a:solidFill>
              <a:srgbClr val="FFFFFF"/>
            </a:solidFill>
            <a:effectLst/>
            <a:uFillTx/>
            <a:latin typeface="Publico Text Roman"/>
            <a:ea typeface="Publico Text Roman"/>
            <a:cs typeface="Publico Text Roman"/>
            <a:sym typeface="Publico Text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227AA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1000"/>
          </a:spcBef>
          <a:spcAft>
            <a:spcPts val="0"/>
          </a:spcAft>
          <a:buClrTx/>
          <a:buSzTx/>
          <a:buFontTx/>
          <a:buNone/>
          <a:tabLst/>
          <a:defRPr b="0" baseline="0" cap="none" i="0" spc="0" strike="noStrike" sz="2000" u="none" kumimoji="0" normalizeH="0">
            <a:ln>
              <a:noFill/>
            </a:ln>
            <a:solidFill>
              <a:srgbClr val="000000"/>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