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</p:sldIdLst>
  <p:sldSz cx="9144000" cy="6858000" type="screen4x3"/>
  <p:notesSz cx="6858000" cy="9144000"/>
  <p:embeddedFontLst>
    <p:embeddedFont>
      <p:font typeface="Calibri"/>
      <p:regular r:id="rId23"/>
      <p:bold r:id="rId24"/>
      <p:italic r:id="rId25"/>
      <p:boldItalic r:id="rId26"/>
    </p:embeddedFont>
    <p:embeddedFont>
      <p:font typeface="Mistral"/>
      <p:regular r:id="rId27"/>
    </p:embeddedFont>
    <p:embeddedFont>
      <p:font typeface="Arial Narrow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font" Target="fonts/font8.fntdata"/><Relationship Id="rId31" Type="http://schemas.openxmlformats.org/officeDocument/2006/relationships/font" Target="fonts/font9.fntdata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gif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0"/>
            <a:ext cx="5715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 Different 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4000" b="1" dirty="0" smtClean="0"/>
              <a:t>There was a different type of drink also called “wine” in the Bible.</a:t>
            </a:r>
          </a:p>
          <a:p>
            <a:pPr marL="860425" indent="-465138"/>
            <a:r>
              <a:rPr lang="en-US" sz="3100" b="1" dirty="0" smtClean="0"/>
              <a:t>1. Juice in the grape is called “wine”  </a:t>
            </a:r>
            <a:r>
              <a:rPr lang="en-US" sz="3100" dirty="0" smtClean="0"/>
              <a:t>(Isa. 65:8; Deut. 32:14; Num. 6:3; Judg. 13:7).</a:t>
            </a:r>
          </a:p>
          <a:p>
            <a:pPr marL="860425" indent="-465138"/>
            <a:r>
              <a:rPr lang="en-US" sz="3100" b="1" dirty="0" smtClean="0"/>
              <a:t>2</a:t>
            </a:r>
            <a:r>
              <a:rPr lang="en-US" sz="3100" dirty="0" smtClean="0"/>
              <a:t>. </a:t>
            </a:r>
            <a:r>
              <a:rPr lang="en-US" sz="3100" b="1" dirty="0" smtClean="0"/>
              <a:t>Juice fresh from the grape is called “wine” </a:t>
            </a:r>
            <a:r>
              <a:rPr lang="en-US" sz="3100" dirty="0" smtClean="0"/>
              <a:t>(Gen. 40:11; Josephus </a:t>
            </a:r>
            <a:r>
              <a:rPr lang="en-US" sz="3100" i="1" dirty="0" smtClean="0"/>
              <a:t>Antiquities </a:t>
            </a:r>
            <a:r>
              <a:rPr lang="en-US" sz="3100" dirty="0" smtClean="0"/>
              <a:t>2.5.2, </a:t>
            </a:r>
            <a:r>
              <a:rPr lang="en-US" sz="3100" i="1" dirty="0" err="1" smtClean="0"/>
              <a:t>gleukos</a:t>
            </a:r>
            <a:r>
              <a:rPr lang="en-US" sz="3100" i="1" dirty="0" smtClean="0"/>
              <a:t> </a:t>
            </a:r>
            <a:r>
              <a:rPr lang="en-US" sz="3100" dirty="0" smtClean="0"/>
              <a:t>“new wine” Acts 2:13).</a:t>
            </a:r>
          </a:p>
          <a:p>
            <a:pPr marL="860425" indent="-465138"/>
            <a:r>
              <a:rPr lang="en-US" sz="3100" b="1" dirty="0" smtClean="0"/>
              <a:t>3. Juice in the press is called “wine” </a:t>
            </a:r>
            <a:r>
              <a:rPr lang="en-US" sz="3100" dirty="0" smtClean="0"/>
              <a:t>(Micah 6:15; Prov. 3:10; Isa. 16:10; Jer. 48:33).</a:t>
            </a:r>
          </a:p>
          <a:p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0"/>
            <a:ext cx="5715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 Different 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ctr">
              <a:spcAft>
                <a:spcPts val="2400"/>
              </a:spcAft>
            </a:pPr>
            <a:r>
              <a:rPr lang="en-US" sz="4000" b="1" i="1" dirty="0" smtClean="0"/>
              <a:t>Is this a figure of speech?</a:t>
            </a:r>
          </a:p>
          <a:p>
            <a:pPr algn="ctr">
              <a:spcAft>
                <a:spcPts val="1200"/>
              </a:spcAft>
            </a:pPr>
            <a:r>
              <a:rPr lang="en-US" sz="3600" b="1" i="1" dirty="0" smtClean="0"/>
              <a:t>Metonymy of effect </a:t>
            </a:r>
            <a:endParaRPr lang="en-US" sz="3600" b="1" dirty="0" smtClean="0"/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“the </a:t>
            </a:r>
            <a:r>
              <a:rPr lang="en-US" sz="3200" i="1" dirty="0" smtClean="0"/>
              <a:t>effect </a:t>
            </a:r>
            <a:r>
              <a:rPr lang="en-US" sz="3200" dirty="0" smtClean="0"/>
              <a:t>is put for the </a:t>
            </a:r>
            <a:r>
              <a:rPr lang="en-US" sz="3200" i="1" dirty="0" smtClean="0"/>
              <a:t>cause </a:t>
            </a:r>
            <a:r>
              <a:rPr lang="en-US" sz="3200" dirty="0" smtClean="0"/>
              <a:t>producing it” </a:t>
            </a:r>
            <a:r>
              <a:rPr lang="en-US" sz="2800" dirty="0" smtClean="0"/>
              <a:t>(</a:t>
            </a:r>
            <a:r>
              <a:rPr lang="en-US" sz="2800" dirty="0" err="1" smtClean="0"/>
              <a:t>Bullinger</a:t>
            </a:r>
            <a:r>
              <a:rPr lang="en-US" sz="2800" dirty="0" smtClean="0"/>
              <a:t>, </a:t>
            </a:r>
            <a:r>
              <a:rPr lang="en-US" sz="2800" i="1" dirty="0" smtClean="0"/>
              <a:t>Figures of Speech Used in the Bible</a:t>
            </a:r>
            <a:r>
              <a:rPr lang="en-US" sz="2800" dirty="0" smtClean="0"/>
              <a:t>, 560-67). </a:t>
            </a:r>
            <a:endParaRPr lang="en-US" sz="3200" dirty="0" smtClean="0"/>
          </a:p>
          <a:p>
            <a:pPr algn="ctr">
              <a:spcAft>
                <a:spcPts val="1200"/>
              </a:spcAft>
            </a:pPr>
            <a:r>
              <a:rPr lang="en-US" sz="3200" b="1" dirty="0" smtClean="0"/>
              <a:t>Genesis 25:23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“two nations are in your womb.”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Metonymy depends on a clear distinction.</a:t>
            </a:r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hanol_pri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781550" cy="3260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“I’m going to get gas”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20100602125807Gas_Station_Pump_Five_Octane_Rat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124200"/>
            <a:ext cx="3697605" cy="3229349"/>
          </a:xfrm>
          <a:prstGeom prst="rect">
            <a:avLst/>
          </a:prstGeom>
        </p:spPr>
      </p:pic>
      <p:pic>
        <p:nvPicPr>
          <p:cNvPr id="9" name="Picture 8" descr="Diesel-gas-pump-1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752600"/>
            <a:ext cx="3143250" cy="1762125"/>
          </a:xfrm>
          <a:prstGeom prst="rect">
            <a:avLst/>
          </a:prstGeom>
        </p:spPr>
      </p:pic>
      <p:pic>
        <p:nvPicPr>
          <p:cNvPr id="11" name="Picture 10" descr="gas+pu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2133600"/>
            <a:ext cx="3655308" cy="2430780"/>
          </a:xfrm>
          <a:prstGeom prst="rect">
            <a:avLst/>
          </a:prstGeom>
        </p:spPr>
      </p:pic>
      <p:pic>
        <p:nvPicPr>
          <p:cNvPr id="7" name="Picture 6" descr="gaspump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447800"/>
            <a:ext cx="2457464" cy="4502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hanol_pric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600200"/>
            <a:ext cx="2879562" cy="2879562"/>
          </a:xfrm>
          <a:prstGeom prst="rect">
            <a:avLst/>
          </a:prstGeom>
          <a:effectLst>
            <a:outerShdw blurRad="241300" dist="1778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“Get me a coke, please”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20100602125807Gas_Station_Pump_Five_Octane_Rating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47" r="17647"/>
          <a:stretch>
            <a:fillRect/>
          </a:stretch>
        </p:blipFill>
        <p:spPr>
          <a:xfrm>
            <a:off x="6858000" y="1447800"/>
            <a:ext cx="2514600" cy="5181602"/>
          </a:xfrm>
          <a:prstGeom prst="rect">
            <a:avLst/>
          </a:prstGeom>
          <a:effectLst>
            <a:outerShdw blurRad="254000" dist="3048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Diesel-gas-pump-1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648200"/>
            <a:ext cx="2501242" cy="1762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gas+pu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371600"/>
            <a:ext cx="2611991" cy="1961896"/>
          </a:xfrm>
          <a:prstGeom prst="rect">
            <a:avLst/>
          </a:prstGeom>
        </p:spPr>
      </p:pic>
      <p:pic>
        <p:nvPicPr>
          <p:cNvPr id="7" name="Picture 6" descr="gaspump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600200"/>
            <a:ext cx="1692748" cy="3124200"/>
          </a:xfrm>
          <a:prstGeom prst="rect">
            <a:avLst/>
          </a:prstGeom>
          <a:effectLst>
            <a:outerShdw blurRad="177800" dist="2159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ig_Pepsi%20Caffeine%20Free01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76600"/>
            <a:ext cx="1905000" cy="1905000"/>
          </a:xfrm>
          <a:prstGeom prst="rect">
            <a:avLst/>
          </a:prstGeom>
        </p:spPr>
      </p:pic>
      <p:pic>
        <p:nvPicPr>
          <p:cNvPr id="13" name="Picture 12" descr="DR_PEPPER_DIET_CHERRY_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1381181" y="3724219"/>
            <a:ext cx="1668301" cy="3973463"/>
          </a:xfrm>
          <a:prstGeom prst="rect">
            <a:avLst/>
          </a:prstGeom>
          <a:effectLst>
            <a:outerShdw blurRad="165100" dist="2159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3200" b="1" dirty="0" smtClean="0"/>
              <a:t>New 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tirosh</a:t>
            </a:r>
            <a:r>
              <a:rPr lang="en-US" sz="3200" dirty="0" smtClean="0"/>
              <a:t>) “cheers both God and men” (Judges 9:13), but </a:t>
            </a:r>
            <a:r>
              <a:rPr lang="en-US" sz="3200" b="1" dirty="0" smtClean="0"/>
              <a:t>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yayin</a:t>
            </a:r>
            <a:r>
              <a:rPr lang="en-US" sz="3200" dirty="0" smtClean="0"/>
              <a:t>) “is a mocker” (Prov. 20:1).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3200" dirty="0" smtClean="0"/>
              <a:t>God speaks of those who drink “the wine of the condemned in the house of their god” (Amos 2:8). </a:t>
            </a:r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200" b="1" dirty="0" smtClean="0"/>
              <a:t>New Wine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tirosh</a:t>
            </a:r>
            <a:r>
              <a:rPr lang="en-US" sz="3200" dirty="0" smtClean="0"/>
              <a:t>) was considered a blessing from God (Deut. 7:13; 11:14; 33:28) and taken away as punishment (Deut. 28:51; Isa. 24:7; 62:8), but man is warned not to “look upon” </a:t>
            </a:r>
            <a:r>
              <a:rPr lang="en-US" sz="3200" b="1" dirty="0" smtClean="0"/>
              <a:t>wine</a:t>
            </a:r>
            <a:r>
              <a:rPr lang="en-US" sz="3200" dirty="0" smtClean="0"/>
              <a:t> (</a:t>
            </a:r>
            <a:r>
              <a:rPr lang="en-US" sz="3200" i="1" dirty="0" err="1" smtClean="0"/>
              <a:t>yayin</a:t>
            </a:r>
            <a:r>
              <a:rPr lang="en-US" sz="3200" dirty="0" smtClean="0"/>
              <a:t>)—“when it is red, when it </a:t>
            </a:r>
            <a:r>
              <a:rPr lang="en-US" sz="3200" dirty="0" err="1" smtClean="0"/>
              <a:t>giveth</a:t>
            </a:r>
            <a:r>
              <a:rPr lang="en-US" sz="3200" dirty="0" smtClean="0"/>
              <a:t> his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in the cup, when it </a:t>
            </a:r>
            <a:r>
              <a:rPr lang="en-US" sz="3200" dirty="0" err="1" smtClean="0"/>
              <a:t>moveth</a:t>
            </a:r>
            <a:r>
              <a:rPr lang="en-US" sz="3200" dirty="0" smtClean="0"/>
              <a:t> itself aright” (</a:t>
            </a:r>
            <a:r>
              <a:rPr lang="en-US" sz="3200" dirty="0" err="1" smtClean="0"/>
              <a:t>Prov</a:t>
            </a:r>
            <a:r>
              <a:rPr lang="en-US" sz="3200" dirty="0" smtClean="0"/>
              <a:t> 23:31, KJV).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200" b="1" dirty="0" smtClean="0"/>
              <a:t>Wine is used as a figure of punishment. </a:t>
            </a:r>
            <a:r>
              <a:rPr lang="en-US" sz="3200" dirty="0" smtClean="0"/>
              <a:t>Some “eat the bread of wickedness and drink the wine of violence” (Prov. 4:17). The wicked shall “drink the wine of the wrath of God” (Rev. 14:10), and “the wine of the fierceness of His wrath” (Rev. 16:19).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19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buFont typeface="Arial" pitchFamily="34" charset="0"/>
              <a:buChar char="•"/>
            </a:pPr>
            <a:r>
              <a:rPr lang="en-US" sz="3200" b="1" dirty="0" smtClean="0"/>
              <a:t>Paul tells Timothy </a:t>
            </a:r>
            <a:r>
              <a:rPr lang="en-US" sz="3200" dirty="0" smtClean="0"/>
              <a:t>to drink “a little wine (</a:t>
            </a:r>
            <a:r>
              <a:rPr lang="en-US" sz="3200" i="1" dirty="0" err="1" smtClean="0"/>
              <a:t>oinos</a:t>
            </a:r>
            <a:r>
              <a:rPr lang="en-US" sz="3200" dirty="0" smtClean="0"/>
              <a:t>) for your stomach’s sake”</a:t>
            </a:r>
            <a:r>
              <a:rPr lang="en-US" sz="3200" b="1" dirty="0" smtClean="0"/>
              <a:t> </a:t>
            </a:r>
            <a:r>
              <a:rPr lang="en-US" sz="3200" dirty="0" smtClean="0"/>
              <a:t>(1 Tim. 5:23), but the </a:t>
            </a:r>
            <a:r>
              <a:rPr lang="en-US" sz="3200" b="1" dirty="0" smtClean="0"/>
              <a:t>wise man warns</a:t>
            </a:r>
            <a:r>
              <a:rPr lang="en-US" sz="3200" dirty="0" smtClean="0"/>
              <a:t> “it is not for kings to drink wine” (Prov. 31:4).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438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3200" b="1" dirty="0" smtClean="0"/>
              <a:t>Daniel, Shadrach, Meshach, </a:t>
            </a:r>
            <a:r>
              <a:rPr lang="en-US" sz="3200" dirty="0" smtClean="0"/>
              <a:t>and </a:t>
            </a:r>
            <a:r>
              <a:rPr lang="en-US" sz="3200" b="1" dirty="0" smtClean="0"/>
              <a:t>Abed-</a:t>
            </a:r>
            <a:r>
              <a:rPr lang="en-US" sz="3200" b="1" dirty="0" err="1" smtClean="0"/>
              <a:t>nego</a:t>
            </a:r>
            <a:r>
              <a:rPr lang="en-US" sz="3200" dirty="0" smtClean="0"/>
              <a:t> petitioned to be able to drink a different wine than the type of wine the king drank           (Dan. 1:5, 8). 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3200" dirty="0" smtClean="0"/>
              <a:t>This could have been an issue of Mosaic cleanliness, but it could also have concerned the nature of the drink itself.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828800"/>
            <a:ext cx="8229600" cy="48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Jesus gave the people 120-180 gallons of “water that was turned to wine” (John 2:1-10), and yet… </a:t>
            </a:r>
          </a:p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He taught that “drunkenness” can weigh down one’s heart causing the word to be choked within (Luke 21:34). </a:t>
            </a:r>
          </a:p>
          <a:p>
            <a:pPr marL="341313" lvl="0" indent="-341313">
              <a:buFont typeface="Arial" pitchFamily="34" charset="0"/>
              <a:buChar char="•"/>
            </a:pPr>
            <a:r>
              <a:rPr lang="en-US" sz="3000" dirty="0" smtClean="0"/>
              <a:t>His disciples taught that men must turn away from “drunkenness, revelries” and “drinking parties” (1 Pet. 4:3; cf. Rom. 13:13), and that “drunkenness” and “revelries” prevent one from inheriting the kingdom of heaven (Gal. 5:21).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“Cut the Onions!”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Content Placeholder 3" descr="onionjuicefor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2000"/>
          <a:stretch>
            <a:fillRect/>
          </a:stretch>
        </p:blipFill>
        <p:spPr>
          <a:xfrm>
            <a:off x="2438400" y="1905000"/>
            <a:ext cx="6705600" cy="4953000"/>
          </a:xfrm>
        </p:spPr>
      </p:pic>
      <p:pic>
        <p:nvPicPr>
          <p:cNvPr id="5" name="Picture 4" descr="1-cut-on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05000"/>
            <a:ext cx="6743700" cy="44958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57400"/>
            <a:ext cx="8229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i="1" dirty="0" smtClean="0"/>
              <a:t>Can this be referring to the exact same substance?</a:t>
            </a:r>
            <a:endParaRPr lang="en-US" sz="3600" b="1" i="1" dirty="0" smtClean="0"/>
          </a:p>
          <a:p>
            <a:pPr lvl="0" algn="ctr">
              <a:spcAft>
                <a:spcPts val="1800"/>
              </a:spcAft>
            </a:pPr>
            <a:r>
              <a:rPr lang="en-US" sz="4800" b="1" i="1" dirty="0" smtClean="0"/>
              <a:t> </a:t>
            </a:r>
            <a:r>
              <a:rPr lang="en-US" sz="3200" dirty="0" smtClean="0"/>
              <a:t>Is this only a matter of degree, or amount?</a:t>
            </a:r>
          </a:p>
          <a:p>
            <a:pPr lvl="0" algn="ctr">
              <a:spcAft>
                <a:spcPts val="1800"/>
              </a:spcAft>
            </a:pPr>
            <a:r>
              <a:rPr lang="en-US" sz="3200" dirty="0" smtClean="0"/>
              <a:t>Is it not rather talking about a substance of a different nature, a different preparation, and a different manner of consumption?</a:t>
            </a:r>
            <a:endParaRPr lang="en-US" sz="3200" b="1" i="1" dirty="0" smtClean="0"/>
          </a:p>
        </p:txBody>
      </p:sp>
      <p:sp>
        <p:nvSpPr>
          <p:cNvPr id="7" name="Rectangle 6"/>
          <p:cNvSpPr/>
          <p:nvPr/>
        </p:nvSpPr>
        <p:spPr>
          <a:xfrm rot="-660000">
            <a:off x="463162" y="235659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Contrasting</a:t>
            </a:r>
          </a:p>
          <a:p>
            <a:pPr algn="ctr">
              <a:lnSpc>
                <a:spcPct val="70000"/>
              </a:lnSpc>
            </a:pP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Descriptions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of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E004-031.jpg"/>
          <p:cNvPicPr>
            <a:picLocks noChangeAspect="1"/>
          </p:cNvPicPr>
          <p:nvPr/>
        </p:nvPicPr>
        <p:blipFill>
          <a:blip r:embed="rId2" cstate="print"/>
          <a:srcRect l="13303" t="7798"/>
          <a:stretch>
            <a:fillRect/>
          </a:stretch>
        </p:blipFill>
        <p:spPr>
          <a:xfrm flipH="1">
            <a:off x="5181600" y="0"/>
            <a:ext cx="3962400" cy="5618640"/>
          </a:xfrm>
          <a:prstGeom prst="rect">
            <a:avLst/>
          </a:prstGeom>
        </p:spPr>
      </p:pic>
      <p:pic>
        <p:nvPicPr>
          <p:cNvPr id="7" name="Content Placeholder 6" descr="BaptismWid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743200"/>
            <a:ext cx="7315200" cy="4114800"/>
          </a:xfrm>
        </p:spPr>
      </p:pic>
      <p:pic>
        <p:nvPicPr>
          <p:cNvPr id="8" name="Picture 7" descr="Baptis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609600"/>
            <a:ext cx="5334000" cy="4000500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2438400"/>
          </a:xfrm>
          <a:prstGeom prst="rect">
            <a:avLst/>
          </a:prstGeom>
        </p:spPr>
      </p:pic>
      <p:pic>
        <p:nvPicPr>
          <p:cNvPr id="7" name="Content Placeholder 6" descr="BaptismW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846"/>
          <a:stretch>
            <a:fillRect/>
          </a:stretch>
        </p:blipFill>
        <p:spPr>
          <a:xfrm>
            <a:off x="0" y="2362200"/>
            <a:ext cx="9144000" cy="4682006"/>
          </a:xfrm>
        </p:spPr>
      </p:pic>
      <p:sp>
        <p:nvSpPr>
          <p:cNvPr id="6" name="Rectangle 5"/>
          <p:cNvSpPr/>
          <p:nvPr/>
        </p:nvSpPr>
        <p:spPr>
          <a:xfrm>
            <a:off x="2057400" y="381000"/>
            <a:ext cx="4779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CHURCH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ROW%20OF%20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0"/>
            <a:ext cx="8001000" cy="32280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Fellowship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onionjuiceforh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18"/>
          <a:stretch>
            <a:fillRect/>
          </a:stretch>
        </p:blipFill>
        <p:spPr>
          <a:xfrm>
            <a:off x="2895600" y="2514600"/>
            <a:ext cx="6248400" cy="404677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794"/>
          <a:stretch>
            <a:fillRect/>
          </a:stretch>
        </p:blipFill>
        <p:spPr bwMode="auto">
          <a:xfrm>
            <a:off x="1752600" y="2133600"/>
            <a:ext cx="5867400" cy="41811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621" y="0"/>
            <a:ext cx="47793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rbk-lieb-wine-2009-de.jpg"/>
          <p:cNvPicPr>
            <a:picLocks noChangeAspect="1"/>
          </p:cNvPicPr>
          <p:nvPr/>
        </p:nvPicPr>
        <p:blipFill>
          <a:blip r:embed="rId3" cstate="print"/>
          <a:srcRect l="8510" r="8511"/>
          <a:stretch>
            <a:fillRect/>
          </a:stretch>
        </p:blipFill>
        <p:spPr>
          <a:xfrm>
            <a:off x="4781145" y="1600200"/>
            <a:ext cx="4362855" cy="5257800"/>
          </a:xfrm>
          <a:prstGeom prst="rect">
            <a:avLst/>
          </a:prstGeom>
        </p:spPr>
      </p:pic>
      <p:pic>
        <p:nvPicPr>
          <p:cNvPr id="11" name="Picture 10" descr="Wine%20and%20Liquor%20Store%20Neon%20Light%20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"/>
            <a:ext cx="4876800" cy="297180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wine_bottl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505200"/>
            <a:ext cx="333375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There was alcoholic wine in the Bible.</a:t>
            </a:r>
          </a:p>
          <a:p>
            <a:pPr marL="914400" indent="-463550"/>
            <a:r>
              <a:rPr lang="en-US" sz="3600" b="1" dirty="0" smtClean="0"/>
              <a:t>1.  Noah  </a:t>
            </a:r>
            <a:r>
              <a:rPr lang="en-US" sz="3600" dirty="0" smtClean="0"/>
              <a:t>(Gen. 9:20-21).</a:t>
            </a:r>
          </a:p>
          <a:p>
            <a:pPr marL="914400" indent="-463550"/>
            <a:r>
              <a:rPr lang="en-US" sz="3600" b="1" dirty="0" smtClean="0"/>
              <a:t>2.  Lot</a:t>
            </a:r>
            <a:r>
              <a:rPr lang="en-US" sz="3600" dirty="0" smtClean="0"/>
              <a:t> (Gen. 19:32-33). </a:t>
            </a:r>
          </a:p>
          <a:p>
            <a:pPr marL="914400" indent="-463550"/>
            <a:r>
              <a:rPr lang="en-US" sz="3600" b="1" dirty="0" smtClean="0"/>
              <a:t>3.  Uriah </a:t>
            </a:r>
            <a:r>
              <a:rPr lang="en-US" sz="3600" dirty="0" smtClean="0"/>
              <a:t>(2 Sam. 11:13).</a:t>
            </a:r>
          </a:p>
          <a:p>
            <a:pPr marL="914400" indent="-463550"/>
            <a:r>
              <a:rPr lang="en-US" sz="3600" b="1" dirty="0" smtClean="0"/>
              <a:t>4.  Descriptions of drunkenness </a:t>
            </a:r>
            <a:r>
              <a:rPr lang="en-US" sz="3600" dirty="0" smtClean="0"/>
              <a:t>(Psa. 107:27; Job 12:25;  Jer. 23:9; Isa. 19:14; Jer. 25:27).</a:t>
            </a:r>
          </a:p>
          <a:p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Facts about modern wines.</a:t>
            </a:r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Most modern wines are “fortified” with added yeasts, sugars, or even distilled alcohol.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Distillation was not known in ancient times.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Most yeasts die at 12% alcohol content by volume.</a:t>
            </a:r>
            <a:endParaRPr lang="en-US" sz="3100" dirty="0" smtClean="0"/>
          </a:p>
          <a:p>
            <a:pPr marL="914400" indent="-463550">
              <a:buFont typeface="Arial" pitchFamily="34" charset="0"/>
              <a:buChar char="•"/>
            </a:pPr>
            <a:r>
              <a:rPr lang="en-US" sz="3100" b="1" dirty="0" smtClean="0"/>
              <a:t>Distilled liquor can attain as much as 95% alcohol content by volume.</a:t>
            </a:r>
            <a:endParaRPr lang="en-US" sz="31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0"/>
            <a:ext cx="6477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Alcoholic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1828800"/>
          <a:ext cx="5181600" cy="4354400"/>
        </p:xfrm>
        <a:graphic>
          <a:graphicData uri="http://schemas.openxmlformats.org/drawingml/2006/table">
            <a:tbl>
              <a:tblPr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58723"/>
                <a:gridCol w="1622877"/>
              </a:tblGrid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Wine Coolers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4–7%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Table Wine general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8-14%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dry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11.0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sparkling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White, sweet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Cabernet, Pinot Noir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11–14%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Dessert Wine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14-20%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Zinfandels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17-22%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Vermouth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17-22%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latin typeface="Arial"/>
                          <a:ea typeface="Times New Roman"/>
                          <a:cs typeface="Times New Roman"/>
                        </a:rPr>
                        <a:t>Port Wine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23" marR="51223" marT="51223" marB="51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008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Taken from : </a:t>
            </a:r>
            <a:r>
              <a:rPr lang="en-US" i="1" dirty="0" smtClean="0"/>
              <a:t>Alcohol Content Database    </a:t>
            </a:r>
            <a:r>
              <a:rPr lang="en-US" dirty="0" smtClean="0"/>
              <a:t>http://www.alcoholcontents.com/wine/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949</Words>
  <Application>Microsoft Macintosh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Mistral</vt:lpstr>
      <vt:lpstr>Arial Narrow</vt:lpstr>
      <vt:lpstr>Office Theme</vt:lpstr>
      <vt:lpstr>Slide 1</vt:lpstr>
      <vt:lpstr>“Cut the Onions!”</vt:lpstr>
      <vt:lpstr>Slide 3</vt:lpstr>
      <vt:lpstr>Slide 4</vt:lpstr>
      <vt:lpstr>Fellowship</vt:lpstr>
      <vt:lpstr>Slide 6</vt:lpstr>
      <vt:lpstr>Slide 7</vt:lpstr>
      <vt:lpstr>Slide 8</vt:lpstr>
      <vt:lpstr>Slide 9</vt:lpstr>
      <vt:lpstr>Slide 10</vt:lpstr>
      <vt:lpstr>Slide 11</vt:lpstr>
      <vt:lpstr>“I’m going to get gas”</vt:lpstr>
      <vt:lpstr>“Get me a coke, please”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OlsenParkLaptop</dc:creator>
  <cp:lastModifiedBy>Kyle Pope</cp:lastModifiedBy>
  <cp:revision>34</cp:revision>
  <dcterms:created xsi:type="dcterms:W3CDTF">2015-08-26T19:34:04Z</dcterms:created>
  <dcterms:modified xsi:type="dcterms:W3CDTF">2015-08-26T19:35:23Z</dcterms:modified>
</cp:coreProperties>
</file>