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72" r:id="rId2"/>
  </p:sldMasterIdLst>
  <p:notesMasterIdLst>
    <p:notesMasterId r:id="rId80"/>
  </p:notesMasterIdLst>
  <p:sldIdLst>
    <p:sldId id="443" r:id="rId3"/>
    <p:sldId id="496" r:id="rId4"/>
    <p:sldId id="544" r:id="rId5"/>
    <p:sldId id="505" r:id="rId6"/>
    <p:sldId id="508" r:id="rId7"/>
    <p:sldId id="509" r:id="rId8"/>
    <p:sldId id="516" r:id="rId9"/>
    <p:sldId id="510" r:id="rId10"/>
    <p:sldId id="511" r:id="rId11"/>
    <p:sldId id="517" r:id="rId12"/>
    <p:sldId id="512" r:id="rId13"/>
    <p:sldId id="513" r:id="rId14"/>
    <p:sldId id="514" r:id="rId15"/>
    <p:sldId id="546" r:id="rId16"/>
    <p:sldId id="545" r:id="rId17"/>
    <p:sldId id="518" r:id="rId18"/>
    <p:sldId id="519" r:id="rId19"/>
    <p:sldId id="504" r:id="rId20"/>
    <p:sldId id="497" r:id="rId21"/>
    <p:sldId id="522" r:id="rId22"/>
    <p:sldId id="521" r:id="rId23"/>
    <p:sldId id="523" r:id="rId24"/>
    <p:sldId id="540" r:id="rId25"/>
    <p:sldId id="543" r:id="rId26"/>
    <p:sldId id="525" r:id="rId27"/>
    <p:sldId id="526" r:id="rId28"/>
    <p:sldId id="527" r:id="rId29"/>
    <p:sldId id="531" r:id="rId30"/>
    <p:sldId id="532" r:id="rId31"/>
    <p:sldId id="533" r:id="rId32"/>
    <p:sldId id="530" r:id="rId33"/>
    <p:sldId id="534" r:id="rId34"/>
    <p:sldId id="535" r:id="rId35"/>
    <p:sldId id="537" r:id="rId36"/>
    <p:sldId id="536" r:id="rId37"/>
    <p:sldId id="538" r:id="rId38"/>
    <p:sldId id="539" r:id="rId39"/>
    <p:sldId id="551" r:id="rId40"/>
    <p:sldId id="552" r:id="rId41"/>
    <p:sldId id="553" r:id="rId42"/>
    <p:sldId id="554" r:id="rId43"/>
    <p:sldId id="618" r:id="rId44"/>
    <p:sldId id="616" r:id="rId45"/>
    <p:sldId id="617" r:id="rId46"/>
    <p:sldId id="520" r:id="rId47"/>
    <p:sldId id="592" r:id="rId48"/>
    <p:sldId id="610" r:id="rId49"/>
    <p:sldId id="611" r:id="rId50"/>
    <p:sldId id="595" r:id="rId51"/>
    <p:sldId id="596" r:id="rId52"/>
    <p:sldId id="597" r:id="rId53"/>
    <p:sldId id="598" r:id="rId54"/>
    <p:sldId id="599" r:id="rId55"/>
    <p:sldId id="601" r:id="rId56"/>
    <p:sldId id="602" r:id="rId57"/>
    <p:sldId id="603" r:id="rId58"/>
    <p:sldId id="604" r:id="rId59"/>
    <p:sldId id="614" r:id="rId60"/>
    <p:sldId id="615" r:id="rId61"/>
    <p:sldId id="587" r:id="rId62"/>
    <p:sldId id="593" r:id="rId63"/>
    <p:sldId id="594" r:id="rId64"/>
    <p:sldId id="600" r:id="rId65"/>
    <p:sldId id="605" r:id="rId66"/>
    <p:sldId id="608" r:id="rId67"/>
    <p:sldId id="609" r:id="rId68"/>
    <p:sldId id="612" r:id="rId69"/>
    <p:sldId id="613" r:id="rId70"/>
    <p:sldId id="559" r:id="rId71"/>
    <p:sldId id="560" r:id="rId72"/>
    <p:sldId id="561" r:id="rId73"/>
    <p:sldId id="562" r:id="rId74"/>
    <p:sldId id="528" r:id="rId75"/>
    <p:sldId id="529" r:id="rId76"/>
    <p:sldId id="606" r:id="rId77"/>
    <p:sldId id="607" r:id="rId78"/>
    <p:sldId id="542" r:id="rId7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8000"/>
    <a:srgbClr val="800080"/>
    <a:srgbClr val="0000FF"/>
    <a:srgbClr val="FFFF99"/>
    <a:srgbClr val="996633"/>
    <a:srgbClr val="66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31" d="100"/>
          <a:sy n="131" d="100"/>
        </p:scale>
        <p:origin x="-104" y="-10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notesMaster" Target="notesMasters/notes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049B54F-C7B1-4E9B-9AB8-738E9C7BCB21}" type="slidenum">
              <a:rPr lang="en-US"/>
              <a:pPr/>
              <a:t>‹#›</a:t>
            </a:fld>
            <a:endParaRPr lang="en-US"/>
          </a:p>
        </p:txBody>
      </p:sp>
    </p:spTree>
    <p:extLst>
      <p:ext uri="{BB962C8B-B14F-4D97-AF65-F5344CB8AC3E}">
        <p14:creationId xmlns:p14="http://schemas.microsoft.com/office/powerpoint/2010/main" val="2201996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E8730CDA-A9BA-4685-949F-211F430CC322}" type="slidenum">
              <a:rPr lang="en-US" smtClean="0"/>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67186-2F9F-4133-8148-0E90F0F31B43}" type="slidenum">
              <a:rPr lang="en-US" smtClean="0"/>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F5D2E-AF9B-4075-AA82-22E08EDE03F0}" type="slidenum">
              <a:rPr lang="en-US" smtClean="0"/>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8730CDA-A9BA-4685-949F-211F430CC322}"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B63FC48-E56B-443E-90AB-D0F22D57AF60}"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4251E97-8B43-41EC-9288-9B9CB048A95C}"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1ECEDDD-3A07-4213-991A-EDEDCCF276B6}"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E42FE789-1DA9-409D-8A8F-7BEED45CB8BF}"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E97E61B9-0CD8-4E08-A0D0-AD656599040A}"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51FF1A6-2970-48F3-A363-DE2EF1C00C08}"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DA74E88-54C3-4F03-A2C0-C818D94AF1A2}"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B63FC48-E56B-443E-90AB-D0F22D57AF60}" type="slidenum">
              <a:rPr lang="en-US" smtClean="0"/>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154BFAA-86C8-4CF6-862F-1A0853641A96}"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F767186-2F9F-4133-8148-0E90F0F31B43}"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6DF5D2E-AF9B-4075-AA82-22E08EDE03F0}"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84251E97-8B43-41EC-9288-9B9CB048A95C}"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1ECEDDD-3A07-4213-991A-EDEDCCF276B6}" type="slidenum">
              <a:rPr lang="en-US" smtClean="0"/>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E42FE789-1DA9-409D-8A8F-7BEED45CB8BF}"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E61B9-0CD8-4E08-A0D0-AD656599040A}" type="slidenum">
              <a:rPr lang="en-US" smtClean="0"/>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FF1A6-2970-48F3-A363-DE2EF1C00C08}" type="slidenum">
              <a:rPr lang="en-US" smtClean="0"/>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74E88-54C3-4F03-A2C0-C818D94AF1A2}" type="slidenum">
              <a:rPr lang="en-US" smtClean="0"/>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154BFAA-86C8-4CF6-862F-1A0853641A96}"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C0BA219-B36F-4CF7-8D1E-1C5156B09FC4}"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dissolve/>
  </p:transition>
  <p:timing>
    <p:tnLst>
      <p:par>
        <p:cTn xmlns:p14="http://schemas.microsoft.com/office/powerpoint/2010/mai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C0BA219-B36F-4CF7-8D1E-1C5156B09FC4}" type="slidenum">
              <a:rPr lang="en-US">
                <a:solidFill>
                  <a:srgbClr val="FFFFFF"/>
                </a:solidFill>
              </a: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a:off x="609600" y="609600"/>
            <a:ext cx="8077200" cy="5816977"/>
          </a:xfrm>
          <a:prstGeom prst="rect">
            <a:avLst/>
          </a:prstGeom>
          <a:noFill/>
          <a:ln w="9525">
            <a:noFill/>
            <a:miter lim="800000"/>
            <a:headEnd/>
            <a:tailEnd/>
          </a:ln>
          <a:effectLst/>
        </p:spPr>
        <p:txBody>
          <a:bodyPr>
            <a:spAutoFit/>
          </a:bodyPr>
          <a:lstStyle/>
          <a:p>
            <a:pPr algn="ctr"/>
            <a:r>
              <a:rPr lang="en-US" sz="4800" b="1" dirty="0" smtClean="0">
                <a:effectLst>
                  <a:outerShdw blurRad="38100" dist="38100" dir="2700000" algn="tl">
                    <a:srgbClr val="000000">
                      <a:alpha val="43137"/>
                    </a:srgbClr>
                  </a:outerShdw>
                </a:effectLst>
                <a:latin typeface="Tahoma" pitchFamily="34" charset="0"/>
              </a:rPr>
              <a:t>The Resurrection</a:t>
            </a:r>
          </a:p>
          <a:p>
            <a:pPr algn="ctr"/>
            <a:endParaRPr lang="en-US" sz="4400" b="1" dirty="0" smtClean="0">
              <a:effectLst>
                <a:outerShdw blurRad="38100" dist="38100" dir="2700000" algn="tl">
                  <a:srgbClr val="000000">
                    <a:alpha val="43137"/>
                  </a:srgbClr>
                </a:outerShdw>
              </a:effectLst>
              <a:latin typeface="Tahoma" pitchFamily="34" charset="0"/>
            </a:endParaRPr>
          </a:p>
          <a:p>
            <a:pPr algn="ctr"/>
            <a:endParaRPr lang="en-US" sz="4400" b="1" dirty="0">
              <a:effectLst>
                <a:outerShdw blurRad="38100" dist="38100" dir="2700000" algn="tl">
                  <a:srgbClr val="000000">
                    <a:alpha val="43137"/>
                  </a:srgbClr>
                </a:outerShdw>
              </a:effectLst>
              <a:latin typeface="Tahoma" pitchFamily="34" charset="0"/>
            </a:endParaRPr>
          </a:p>
          <a:p>
            <a:pPr algn="ctr"/>
            <a:r>
              <a:rPr lang="en-US" sz="4400" b="1" dirty="0" smtClean="0">
                <a:effectLst>
                  <a:outerShdw blurRad="38100" dist="38100" dir="2700000" algn="tl">
                    <a:srgbClr val="000000">
                      <a:alpha val="43137"/>
                    </a:srgbClr>
                  </a:outerShdw>
                </a:effectLst>
                <a:latin typeface="Tahoma" pitchFamily="34" charset="0"/>
              </a:rPr>
              <a:t>October 4, 2011</a:t>
            </a:r>
            <a:endParaRPr lang="en-US" sz="4800" b="1" dirty="0">
              <a:effectLst>
                <a:outerShdw blurRad="38100" dist="38100" dir="2700000" algn="tl">
                  <a:srgbClr val="000000">
                    <a:alpha val="43137"/>
                  </a:srgbClr>
                </a:outerShdw>
              </a:effectLst>
              <a:latin typeface="Tahoma" pitchFamily="34" charset="0"/>
            </a:endParaRPr>
          </a:p>
          <a:p>
            <a:pPr algn="ctr"/>
            <a:endParaRPr lang="en-US" sz="3200" dirty="0">
              <a:effectLst>
                <a:outerShdw blurRad="38100" dist="38100" dir="2700000" algn="tl">
                  <a:srgbClr val="000000">
                    <a:alpha val="43137"/>
                  </a:srgbClr>
                </a:outerShdw>
              </a:effectLst>
              <a:latin typeface="Tahoma" pitchFamily="34" charset="0"/>
            </a:endParaRPr>
          </a:p>
          <a:p>
            <a:pPr algn="ctr"/>
            <a:r>
              <a:rPr lang="en-US" sz="3200" b="1" dirty="0" smtClean="0">
                <a:effectLst>
                  <a:outerShdw blurRad="38100" dist="38100" dir="2700000" algn="tl">
                    <a:srgbClr val="000000">
                      <a:alpha val="43137"/>
                    </a:srgbClr>
                  </a:outerShdw>
                </a:effectLst>
                <a:latin typeface="Tahoma" pitchFamily="34" charset="0"/>
              </a:rPr>
              <a:t>ECI Conference:</a:t>
            </a:r>
          </a:p>
          <a:p>
            <a:pPr algn="ctr"/>
            <a:r>
              <a:rPr lang="en-US" sz="3200" b="1" dirty="0" smtClean="0">
                <a:effectLst>
                  <a:outerShdw blurRad="38100" dist="38100" dir="2700000" algn="tl">
                    <a:srgbClr val="000000">
                      <a:alpha val="43137"/>
                    </a:srgbClr>
                  </a:outerShdw>
                </a:effectLst>
                <a:latin typeface="Tahoma" pitchFamily="34" charset="0"/>
              </a:rPr>
              <a:t>Realized Eschatology</a:t>
            </a:r>
            <a:endParaRPr lang="en-US" sz="3200" b="1" dirty="0">
              <a:effectLst>
                <a:outerShdw blurRad="38100" dist="38100" dir="2700000" algn="tl">
                  <a:srgbClr val="000000">
                    <a:alpha val="43137"/>
                  </a:srgbClr>
                </a:outerShdw>
              </a:effectLst>
              <a:latin typeface="Tahoma" pitchFamily="34" charset="0"/>
            </a:endParaRPr>
          </a:p>
          <a:p>
            <a:pPr algn="ctr"/>
            <a:endParaRPr lang="en-US" sz="3200" b="1" dirty="0" smtClean="0">
              <a:effectLst>
                <a:outerShdw blurRad="38100" dist="38100" dir="2700000" algn="tl">
                  <a:srgbClr val="000000">
                    <a:alpha val="43137"/>
                  </a:srgbClr>
                </a:outerShdw>
              </a:effectLst>
              <a:latin typeface="Tahoma" pitchFamily="34" charset="0"/>
            </a:endParaRPr>
          </a:p>
          <a:p>
            <a:pPr algn="ctr"/>
            <a:endParaRPr lang="en-US" sz="3200" b="1" dirty="0">
              <a:effectLst>
                <a:outerShdw blurRad="38100" dist="38100" dir="2700000" algn="tl">
                  <a:srgbClr val="000000">
                    <a:alpha val="43137"/>
                  </a:srgbClr>
                </a:outerShdw>
              </a:effectLst>
              <a:latin typeface="Tahoma" pitchFamily="34" charset="0"/>
            </a:endParaRPr>
          </a:p>
          <a:p>
            <a:pPr algn="ctr"/>
            <a:r>
              <a:rPr lang="en-US" sz="3200" dirty="0" smtClean="0">
                <a:effectLst>
                  <a:outerShdw blurRad="38100" dist="38100" dir="2700000" algn="tl">
                    <a:srgbClr val="000000">
                      <a:alpha val="43137"/>
                    </a:srgbClr>
                  </a:outerShdw>
                </a:effectLst>
                <a:latin typeface="Tahoma" pitchFamily="34" charset="0"/>
              </a:rPr>
              <a:t>Speaker</a:t>
            </a:r>
            <a:r>
              <a:rPr lang="en-US" sz="3200" dirty="0">
                <a:effectLst>
                  <a:outerShdw blurRad="38100" dist="38100" dir="2700000" algn="tl">
                    <a:srgbClr val="000000">
                      <a:alpha val="43137"/>
                    </a:srgbClr>
                  </a:outerShdw>
                </a:effectLst>
                <a:latin typeface="Tahoma" pitchFamily="34" charset="0"/>
              </a:rPr>
              <a:t>: Allen Dvorak</a:t>
            </a:r>
          </a:p>
        </p:txBody>
      </p:sp>
      <p:sp>
        <p:nvSpPr>
          <p:cNvPr id="215043" name="Rectangle 3"/>
          <p:cNvSpPr>
            <a:spLocks noChangeArrowheads="1"/>
          </p:cNvSpPr>
          <p:nvPr/>
        </p:nvSpPr>
        <p:spPr bwMode="auto">
          <a:xfrm>
            <a:off x="381000" y="304800"/>
            <a:ext cx="8534400" cy="6324600"/>
          </a:xfrm>
          <a:prstGeom prst="rect">
            <a:avLst/>
          </a:prstGeom>
          <a:noFill/>
          <a:ln w="76200" cmpd="tri">
            <a:solidFill>
              <a:srgbClr val="FF0000"/>
            </a:solidFill>
            <a:miter lim="800000"/>
            <a:headEnd/>
            <a:tailEnd/>
          </a:ln>
          <a:effectLst/>
        </p:spPr>
        <p:txBody>
          <a:bodyPr wrap="none" anchor="ctr"/>
          <a:lstStyle/>
          <a:p>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Jesus rose bodily from the grave to give us life."/>
          <p:cNvPicPr>
            <a:picLocks noChangeAspect="1" noChangeArrowheads="1"/>
          </p:cNvPicPr>
          <p:nvPr/>
        </p:nvPicPr>
        <p:blipFill>
          <a:blip r:embed="rId2" cstate="print"/>
          <a:srcRect/>
          <a:stretch>
            <a:fillRect/>
          </a:stretch>
        </p:blipFill>
        <p:spPr bwMode="auto">
          <a:xfrm>
            <a:off x="-1" y="0"/>
            <a:ext cx="9196245" cy="6858000"/>
          </a:xfrm>
          <a:prstGeom prst="rect">
            <a:avLst/>
          </a:prstGeom>
          <a:noFill/>
        </p:spPr>
      </p:pic>
      <p:sp>
        <p:nvSpPr>
          <p:cNvPr id="3" name="TextBox 2"/>
          <p:cNvSpPr txBox="1"/>
          <p:nvPr/>
        </p:nvSpPr>
        <p:spPr>
          <a:xfrm>
            <a:off x="0" y="76200"/>
            <a:ext cx="9144000" cy="707886"/>
          </a:xfrm>
          <a:prstGeom prst="rect">
            <a:avLst/>
          </a:prstGeom>
          <a:solidFill>
            <a:srgbClr val="990000"/>
          </a:solidFill>
          <a:effectLst>
            <a:softEdge rad="127000"/>
          </a:effectLst>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Realized Eschatology View</a:t>
            </a:r>
            <a:endParaRPr lang="en-US" sz="40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4" name="TextBox 3"/>
          <p:cNvSpPr txBox="1"/>
          <p:nvPr/>
        </p:nvSpPr>
        <p:spPr>
          <a:xfrm>
            <a:off x="304800" y="1600200"/>
            <a:ext cx="8534400" cy="4154984"/>
          </a:xfrm>
          <a:prstGeom prst="rect">
            <a:avLst/>
          </a:prstGeom>
          <a:solidFill>
            <a:srgbClr val="FFFF99"/>
          </a:solidFill>
        </p:spPr>
        <p:txBody>
          <a:bodyPr wrap="square" rtlCol="0">
            <a:spAutoFit/>
          </a:bodyPr>
          <a:lstStyle/>
          <a:p>
            <a:pPr algn="ctr"/>
            <a:r>
              <a:rPr lang="en-US" b="1" dirty="0" smtClean="0">
                <a:latin typeface="Tahoma" pitchFamily="34" charset="0"/>
                <a:cs typeface="Tahoma" pitchFamily="34" charset="0"/>
              </a:rPr>
              <a:t>“Obviously, though Jesus conquered physical death in his resurrection, physical death was not abolished in Jesus’ generation, nor is it yet. Both wicked and righteous men still die physically. However, Adam’s sin-death, or the death of his fellowship with God, was abolished at the resurrection in Jesus’ generation. If the popular view is correct that Paul spoke of victory over physical death, it’s hard to see how those things have continued for over two thousand years now, and the job still isn’t done!” </a:t>
            </a:r>
          </a:p>
          <a:p>
            <a:pPr algn="ctr"/>
            <a:r>
              <a:rPr lang="en-US" b="1" dirty="0" smtClean="0">
                <a:solidFill>
                  <a:srgbClr val="0000FF"/>
                </a:solidFill>
                <a:latin typeface="Tahoma" pitchFamily="34" charset="0"/>
                <a:cs typeface="Tahoma" pitchFamily="34" charset="0"/>
              </a:rPr>
              <a:t>-- Dawson, pp. 168-169</a:t>
            </a:r>
          </a:p>
        </p:txBody>
      </p:sp>
      <p:sp>
        <p:nvSpPr>
          <p:cNvPr id="6" name="TextBox 5"/>
          <p:cNvSpPr txBox="1"/>
          <p:nvPr/>
        </p:nvSpPr>
        <p:spPr>
          <a:xfrm>
            <a:off x="304800" y="1600200"/>
            <a:ext cx="8534400" cy="4154984"/>
          </a:xfrm>
          <a:prstGeom prst="rect">
            <a:avLst/>
          </a:prstGeom>
          <a:noFill/>
        </p:spPr>
        <p:txBody>
          <a:bodyPr wrap="square" rtlCol="0">
            <a:spAutoFit/>
          </a:bodyPr>
          <a:lstStyle/>
          <a:p>
            <a:pPr algn="ctr"/>
            <a:r>
              <a:rPr lang="en-US" b="1" dirty="0" smtClean="0">
                <a:latin typeface="Tahoma" pitchFamily="34" charset="0"/>
                <a:cs typeface="Tahoma" pitchFamily="34" charset="0"/>
              </a:rPr>
              <a:t>“Obviously, though Jesus conquered physical death in his resurrection, physical death was not abolished in Jesus’ generation, nor is it yet. Both wicked and righteous men still die physically. </a:t>
            </a:r>
            <a:r>
              <a:rPr lang="en-US" b="1" dirty="0" smtClean="0">
                <a:solidFill>
                  <a:srgbClr val="990000"/>
                </a:solidFill>
                <a:latin typeface="Tahoma" pitchFamily="34" charset="0"/>
                <a:cs typeface="Tahoma" pitchFamily="34" charset="0"/>
              </a:rPr>
              <a:t>However, Adam’s sin-death, or the death of his fellowship with God, was abolished at the resurrection in Jesus’ generation</a:t>
            </a:r>
            <a:r>
              <a:rPr lang="en-US" b="1" dirty="0" smtClean="0">
                <a:latin typeface="Tahoma" pitchFamily="34" charset="0"/>
                <a:cs typeface="Tahoma" pitchFamily="34" charset="0"/>
              </a:rPr>
              <a:t>. If the popular view is correct that Paul spoke of victory over physical death, it’s hard to see how those things have continued for over two thousand years now, and the job still isn’t done!” </a:t>
            </a:r>
          </a:p>
          <a:p>
            <a:pPr algn="ctr"/>
            <a:r>
              <a:rPr lang="en-US" b="1" dirty="0" smtClean="0">
                <a:solidFill>
                  <a:srgbClr val="0000FF"/>
                </a:solidFill>
                <a:latin typeface="Tahoma" pitchFamily="34" charset="0"/>
                <a:cs typeface="Tahoma" pitchFamily="34" charset="0"/>
              </a:rPr>
              <a:t>-- Dawson, pp. 168-169</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Jesus rose bodily from the grave to give us life."/>
          <p:cNvPicPr>
            <a:picLocks noChangeAspect="1" noChangeArrowheads="1"/>
          </p:cNvPicPr>
          <p:nvPr/>
        </p:nvPicPr>
        <p:blipFill>
          <a:blip r:embed="rId2" cstate="print"/>
          <a:srcRect/>
          <a:stretch>
            <a:fillRect/>
          </a:stretch>
        </p:blipFill>
        <p:spPr bwMode="auto">
          <a:xfrm>
            <a:off x="-1" y="0"/>
            <a:ext cx="9196245" cy="6858000"/>
          </a:xfrm>
          <a:prstGeom prst="rect">
            <a:avLst/>
          </a:prstGeom>
          <a:noFill/>
        </p:spPr>
      </p:pic>
      <p:sp>
        <p:nvSpPr>
          <p:cNvPr id="3" name="TextBox 2"/>
          <p:cNvSpPr txBox="1"/>
          <p:nvPr/>
        </p:nvSpPr>
        <p:spPr>
          <a:xfrm>
            <a:off x="0" y="76200"/>
            <a:ext cx="9144000" cy="707886"/>
          </a:xfrm>
          <a:prstGeom prst="rect">
            <a:avLst/>
          </a:prstGeom>
          <a:solidFill>
            <a:srgbClr val="990000"/>
          </a:solidFill>
          <a:effectLst>
            <a:softEdge rad="127000"/>
          </a:effectLst>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Realized Eschatology View</a:t>
            </a:r>
            <a:endParaRPr lang="en-US" sz="40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4" name="TextBox 3"/>
          <p:cNvSpPr txBox="1"/>
          <p:nvPr/>
        </p:nvSpPr>
        <p:spPr>
          <a:xfrm>
            <a:off x="304800" y="1219200"/>
            <a:ext cx="8534400" cy="5016758"/>
          </a:xfrm>
          <a:prstGeom prst="rect">
            <a:avLst/>
          </a:prstGeom>
          <a:solidFill>
            <a:srgbClr val="FFFF99"/>
          </a:solidFill>
        </p:spPr>
        <p:txBody>
          <a:bodyPr wrap="square" rtlCol="0">
            <a:spAutoFit/>
          </a:bodyPr>
          <a:lstStyle/>
          <a:p>
            <a:pPr algn="ctr"/>
            <a:r>
              <a:rPr lang="en-US" sz="3200" b="1" dirty="0" smtClean="0">
                <a:latin typeface="Tahoma" pitchFamily="34" charset="0"/>
                <a:cs typeface="Tahoma" pitchFamily="34" charset="0"/>
              </a:rPr>
              <a:t>“All men in Adam, including Old Covenant Israel, the ‘dead ones,’ were ‘the natural man,’ as all men in Christ were ‘the spiritual man.’ As Paul wrote, Jews and Gentiles alike were in the body of Adam, because they died spiritually, and their body (singular) that was rising or made alive was the body of Christ, and still is.” </a:t>
            </a:r>
          </a:p>
          <a:p>
            <a:pPr algn="ctr"/>
            <a:r>
              <a:rPr lang="en-US" sz="3200" b="1" dirty="0" smtClean="0">
                <a:solidFill>
                  <a:srgbClr val="0000FF"/>
                </a:solidFill>
                <a:latin typeface="Tahoma" pitchFamily="34" charset="0"/>
                <a:cs typeface="Tahoma" pitchFamily="34" charset="0"/>
              </a:rPr>
              <a:t>-- Dawson, p. 187</a:t>
            </a:r>
          </a:p>
        </p:txBody>
      </p:sp>
      <p:sp>
        <p:nvSpPr>
          <p:cNvPr id="5" name="TextBox 4"/>
          <p:cNvSpPr txBox="1"/>
          <p:nvPr/>
        </p:nvSpPr>
        <p:spPr>
          <a:xfrm>
            <a:off x="304800" y="1219200"/>
            <a:ext cx="8534400" cy="5016758"/>
          </a:xfrm>
          <a:prstGeom prst="rect">
            <a:avLst/>
          </a:prstGeom>
          <a:noFill/>
        </p:spPr>
        <p:txBody>
          <a:bodyPr wrap="square" rtlCol="0">
            <a:spAutoFit/>
          </a:bodyPr>
          <a:lstStyle/>
          <a:p>
            <a:pPr lvl="0" algn="ctr"/>
            <a:r>
              <a:rPr lang="en-US" sz="3200" b="1" dirty="0" smtClean="0">
                <a:solidFill>
                  <a:srgbClr val="000000"/>
                </a:solidFill>
                <a:latin typeface="Tahoma" pitchFamily="34" charset="0"/>
                <a:cs typeface="Tahoma" pitchFamily="34" charset="0"/>
              </a:rPr>
              <a:t>“All men in Adam, including Old Covenant Israel, the ‘dead ones,’ were ‘the natural man,’ as all men in Christ were ‘the spiritual man.’ As Paul wrote, Jews and Gentiles alike were in the body of Adam, because they died spiritually, and </a:t>
            </a:r>
            <a:r>
              <a:rPr lang="en-US" sz="3200" b="1" dirty="0" smtClean="0">
                <a:solidFill>
                  <a:srgbClr val="990000"/>
                </a:solidFill>
                <a:latin typeface="Tahoma" pitchFamily="34" charset="0"/>
                <a:cs typeface="Tahoma" pitchFamily="34" charset="0"/>
              </a:rPr>
              <a:t>their body </a:t>
            </a:r>
            <a:r>
              <a:rPr lang="en-US" sz="3200" b="1" dirty="0" smtClean="0">
                <a:solidFill>
                  <a:srgbClr val="000000"/>
                </a:solidFill>
                <a:latin typeface="Tahoma" pitchFamily="34" charset="0"/>
                <a:cs typeface="Tahoma" pitchFamily="34" charset="0"/>
              </a:rPr>
              <a:t>(singular) </a:t>
            </a:r>
            <a:r>
              <a:rPr lang="en-US" sz="3200" b="1" dirty="0" smtClean="0">
                <a:solidFill>
                  <a:srgbClr val="990000"/>
                </a:solidFill>
                <a:latin typeface="Tahoma" pitchFamily="34" charset="0"/>
                <a:cs typeface="Tahoma" pitchFamily="34" charset="0"/>
              </a:rPr>
              <a:t>that was rising or made alive was the body of Christ, and still is</a:t>
            </a:r>
            <a:r>
              <a:rPr lang="en-US" sz="3200" b="1" dirty="0" smtClean="0">
                <a:solidFill>
                  <a:srgbClr val="000000"/>
                </a:solidFill>
                <a:latin typeface="Tahoma" pitchFamily="34" charset="0"/>
                <a:cs typeface="Tahoma" pitchFamily="34" charset="0"/>
              </a:rPr>
              <a:t>.” </a:t>
            </a:r>
          </a:p>
          <a:p>
            <a:pPr lvl="0" algn="ctr"/>
            <a:r>
              <a:rPr lang="en-US" sz="3200" b="1" dirty="0" smtClean="0">
                <a:solidFill>
                  <a:srgbClr val="0000FF"/>
                </a:solidFill>
                <a:latin typeface="Tahoma" pitchFamily="34" charset="0"/>
                <a:cs typeface="Tahoma" pitchFamily="34" charset="0"/>
              </a:rPr>
              <a:t>-- Dawson, p. 187</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Jesus rose bodily from the grave to give us life."/>
          <p:cNvPicPr>
            <a:picLocks noChangeAspect="1" noChangeArrowheads="1"/>
          </p:cNvPicPr>
          <p:nvPr/>
        </p:nvPicPr>
        <p:blipFill>
          <a:blip r:embed="rId2" cstate="print"/>
          <a:srcRect/>
          <a:stretch>
            <a:fillRect/>
          </a:stretch>
        </p:blipFill>
        <p:spPr bwMode="auto">
          <a:xfrm>
            <a:off x="-1" y="0"/>
            <a:ext cx="9196245" cy="6858000"/>
          </a:xfrm>
          <a:prstGeom prst="rect">
            <a:avLst/>
          </a:prstGeom>
          <a:noFill/>
        </p:spPr>
      </p:pic>
      <p:sp>
        <p:nvSpPr>
          <p:cNvPr id="3" name="TextBox 2"/>
          <p:cNvSpPr txBox="1"/>
          <p:nvPr/>
        </p:nvSpPr>
        <p:spPr>
          <a:xfrm>
            <a:off x="0" y="76200"/>
            <a:ext cx="9144000" cy="707886"/>
          </a:xfrm>
          <a:prstGeom prst="rect">
            <a:avLst/>
          </a:prstGeom>
          <a:solidFill>
            <a:srgbClr val="990000"/>
          </a:solidFill>
          <a:effectLst>
            <a:softEdge rad="127000"/>
          </a:effectLst>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Realized Eschatology View</a:t>
            </a:r>
            <a:endParaRPr lang="en-US" sz="40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4" name="TextBox 3"/>
          <p:cNvSpPr txBox="1"/>
          <p:nvPr/>
        </p:nvSpPr>
        <p:spPr>
          <a:xfrm>
            <a:off x="304800" y="956608"/>
            <a:ext cx="8534400" cy="1938992"/>
          </a:xfrm>
          <a:prstGeom prst="rect">
            <a:avLst/>
          </a:prstGeom>
          <a:solidFill>
            <a:srgbClr val="FFFF99"/>
          </a:solidFill>
        </p:spPr>
        <p:txBody>
          <a:bodyPr wrap="square" rtlCol="0">
            <a:spAutoFit/>
          </a:bodyPr>
          <a:lstStyle/>
          <a:p>
            <a:pPr algn="ctr"/>
            <a:r>
              <a:rPr lang="en-US" b="1" dirty="0" smtClean="0">
                <a:latin typeface="Tahoma" pitchFamily="34" charset="0"/>
                <a:cs typeface="Tahoma" pitchFamily="34" charset="0"/>
              </a:rPr>
              <a:t>“Who were the ‘dead ones?’ They were the same Old Covenant dead ones Paul discussed throughout the chapter, the very ones the Gentile Christians in the Paul Party denied the resurrection to.” </a:t>
            </a:r>
          </a:p>
          <a:p>
            <a:pPr algn="ctr"/>
            <a:r>
              <a:rPr lang="en-US" b="1" dirty="0" smtClean="0">
                <a:solidFill>
                  <a:srgbClr val="0000FF"/>
                </a:solidFill>
                <a:latin typeface="Tahoma" pitchFamily="34" charset="0"/>
                <a:cs typeface="Tahoma" pitchFamily="34" charset="0"/>
              </a:rPr>
              <a:t>-- Dawson, p. 190</a:t>
            </a:r>
          </a:p>
        </p:txBody>
      </p:sp>
      <p:sp>
        <p:nvSpPr>
          <p:cNvPr id="5" name="TextBox 4"/>
          <p:cNvSpPr txBox="1"/>
          <p:nvPr/>
        </p:nvSpPr>
        <p:spPr>
          <a:xfrm>
            <a:off x="304800" y="956608"/>
            <a:ext cx="8534400" cy="1938992"/>
          </a:xfrm>
          <a:prstGeom prst="rect">
            <a:avLst/>
          </a:prstGeom>
          <a:noFill/>
        </p:spPr>
        <p:txBody>
          <a:bodyPr wrap="square" rtlCol="0">
            <a:spAutoFit/>
          </a:bodyPr>
          <a:lstStyle/>
          <a:p>
            <a:pPr algn="ctr"/>
            <a:r>
              <a:rPr lang="en-US" b="1" dirty="0" smtClean="0">
                <a:latin typeface="Tahoma" pitchFamily="34" charset="0"/>
                <a:cs typeface="Tahoma" pitchFamily="34" charset="0"/>
              </a:rPr>
              <a:t>“Who were the ‘dead ones?’ They were </a:t>
            </a:r>
            <a:r>
              <a:rPr lang="en-US" b="1" dirty="0" smtClean="0">
                <a:solidFill>
                  <a:srgbClr val="990000"/>
                </a:solidFill>
                <a:latin typeface="Tahoma" pitchFamily="34" charset="0"/>
                <a:cs typeface="Tahoma" pitchFamily="34" charset="0"/>
              </a:rPr>
              <a:t>the same Old Covenant dead ones Paul discussed throughout the chapter</a:t>
            </a:r>
            <a:r>
              <a:rPr lang="en-US" b="1" dirty="0" smtClean="0">
                <a:latin typeface="Tahoma" pitchFamily="34" charset="0"/>
                <a:cs typeface="Tahoma" pitchFamily="34" charset="0"/>
              </a:rPr>
              <a:t>, the very ones the Gentile Christians in the Paul Party denied the resurrection to.” </a:t>
            </a:r>
          </a:p>
          <a:p>
            <a:pPr algn="ctr"/>
            <a:r>
              <a:rPr lang="en-US" b="1" dirty="0" smtClean="0">
                <a:solidFill>
                  <a:srgbClr val="0000FF"/>
                </a:solidFill>
                <a:latin typeface="Tahoma" pitchFamily="34" charset="0"/>
                <a:cs typeface="Tahoma" pitchFamily="34" charset="0"/>
              </a:rPr>
              <a:t>-- Dawson, p. 190</a:t>
            </a:r>
          </a:p>
        </p:txBody>
      </p:sp>
      <p:sp>
        <p:nvSpPr>
          <p:cNvPr id="6" name="TextBox 5"/>
          <p:cNvSpPr txBox="1"/>
          <p:nvPr/>
        </p:nvSpPr>
        <p:spPr>
          <a:xfrm>
            <a:off x="304800" y="3289280"/>
            <a:ext cx="8534400" cy="3416320"/>
          </a:xfrm>
          <a:prstGeom prst="rect">
            <a:avLst/>
          </a:prstGeom>
          <a:solidFill>
            <a:srgbClr val="FFFF99"/>
          </a:solidFill>
        </p:spPr>
        <p:txBody>
          <a:bodyPr wrap="square" rtlCol="0">
            <a:spAutoFit/>
          </a:bodyPr>
          <a:lstStyle/>
          <a:p>
            <a:pPr algn="ctr"/>
            <a:r>
              <a:rPr lang="en-US" b="1" dirty="0" smtClean="0">
                <a:latin typeface="Tahoma" pitchFamily="34" charset="0"/>
                <a:cs typeface="Tahoma" pitchFamily="34" charset="0"/>
              </a:rPr>
              <a:t>“We’ve already seen that he referred to the old man Adam, and that immortality is not an innate property of man given at birth, but is given at the resurrection. The corruptible body (not bodies) Paul spoke of was fleshly, Old Covenant Israel or the old man Adam. At the resurrection of Israel in Jesus’ generation, that body would be transformed into the incorruptible body, New Covenant Israel.” </a:t>
            </a:r>
          </a:p>
          <a:p>
            <a:pPr algn="ctr"/>
            <a:r>
              <a:rPr lang="en-US" b="1" dirty="0" smtClean="0">
                <a:solidFill>
                  <a:srgbClr val="0000FF"/>
                </a:solidFill>
                <a:latin typeface="Tahoma" pitchFamily="34" charset="0"/>
                <a:cs typeface="Tahoma" pitchFamily="34" charset="0"/>
              </a:rPr>
              <a:t>-- Dawson, p. 191</a:t>
            </a:r>
          </a:p>
        </p:txBody>
      </p:sp>
      <p:sp>
        <p:nvSpPr>
          <p:cNvPr id="7" name="TextBox 6"/>
          <p:cNvSpPr txBox="1"/>
          <p:nvPr/>
        </p:nvSpPr>
        <p:spPr>
          <a:xfrm>
            <a:off x="304800" y="3289280"/>
            <a:ext cx="8534400" cy="3416320"/>
          </a:xfrm>
          <a:prstGeom prst="rect">
            <a:avLst/>
          </a:prstGeom>
          <a:noFill/>
        </p:spPr>
        <p:txBody>
          <a:bodyPr wrap="square" rtlCol="0">
            <a:spAutoFit/>
          </a:bodyPr>
          <a:lstStyle/>
          <a:p>
            <a:pPr algn="ctr"/>
            <a:r>
              <a:rPr lang="en-US" b="1" dirty="0" smtClean="0">
                <a:latin typeface="Tahoma" pitchFamily="34" charset="0"/>
                <a:cs typeface="Tahoma" pitchFamily="34" charset="0"/>
              </a:rPr>
              <a:t>“We’ve already seen that he referred to the old man Adam, and that immortality is not an innate property of man given at birth, but is given at the resurrection. </a:t>
            </a:r>
            <a:r>
              <a:rPr lang="en-US" b="1" dirty="0" smtClean="0">
                <a:solidFill>
                  <a:srgbClr val="990000"/>
                </a:solidFill>
                <a:latin typeface="Tahoma" pitchFamily="34" charset="0"/>
                <a:cs typeface="Tahoma" pitchFamily="34" charset="0"/>
              </a:rPr>
              <a:t>The corruptible body </a:t>
            </a:r>
            <a:r>
              <a:rPr lang="en-US" b="1" dirty="0" smtClean="0">
                <a:latin typeface="Tahoma" pitchFamily="34" charset="0"/>
                <a:cs typeface="Tahoma" pitchFamily="34" charset="0"/>
              </a:rPr>
              <a:t>(not bodies) </a:t>
            </a:r>
            <a:r>
              <a:rPr lang="en-US" b="1" dirty="0" smtClean="0">
                <a:solidFill>
                  <a:srgbClr val="990000"/>
                </a:solidFill>
                <a:latin typeface="Tahoma" pitchFamily="34" charset="0"/>
                <a:cs typeface="Tahoma" pitchFamily="34" charset="0"/>
              </a:rPr>
              <a:t>Paul spoke of was fleshly, Old Covenant Israel or the old man Adam. At the resurrection of Israel in Jesus’ generation, that body would be transformed into the incorruptible body, New Covenant Israel</a:t>
            </a:r>
            <a:r>
              <a:rPr lang="en-US" b="1" dirty="0" smtClean="0">
                <a:latin typeface="Tahoma" pitchFamily="34" charset="0"/>
                <a:cs typeface="Tahoma" pitchFamily="34" charset="0"/>
              </a:rPr>
              <a:t>.”</a:t>
            </a:r>
            <a:r>
              <a:rPr lang="en-US" b="1" dirty="0" smtClean="0">
                <a:solidFill>
                  <a:schemeClr val="bg1"/>
                </a:solidFill>
                <a:latin typeface="Tahoma" pitchFamily="34" charset="0"/>
                <a:cs typeface="Tahoma" pitchFamily="34" charset="0"/>
              </a:rPr>
              <a:t> </a:t>
            </a:r>
          </a:p>
          <a:p>
            <a:pPr algn="ctr"/>
            <a:r>
              <a:rPr lang="en-US" b="1" dirty="0" smtClean="0">
                <a:solidFill>
                  <a:srgbClr val="0000FF"/>
                </a:solidFill>
                <a:latin typeface="Tahoma" pitchFamily="34" charset="0"/>
                <a:cs typeface="Tahoma" pitchFamily="34" charset="0"/>
              </a:rPr>
              <a:t>-- Dawson, p. 191</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Jesus rose bodily from the grave to give us life."/>
          <p:cNvPicPr>
            <a:picLocks noChangeAspect="1" noChangeArrowheads="1"/>
          </p:cNvPicPr>
          <p:nvPr/>
        </p:nvPicPr>
        <p:blipFill>
          <a:blip r:embed="rId2" cstate="print"/>
          <a:srcRect/>
          <a:stretch>
            <a:fillRect/>
          </a:stretch>
        </p:blipFill>
        <p:spPr bwMode="auto">
          <a:xfrm>
            <a:off x="-1" y="0"/>
            <a:ext cx="9196245" cy="6858000"/>
          </a:xfrm>
          <a:prstGeom prst="rect">
            <a:avLst/>
          </a:prstGeom>
          <a:noFill/>
        </p:spPr>
      </p:pic>
      <p:sp>
        <p:nvSpPr>
          <p:cNvPr id="3" name="TextBox 2"/>
          <p:cNvSpPr txBox="1"/>
          <p:nvPr/>
        </p:nvSpPr>
        <p:spPr>
          <a:xfrm>
            <a:off x="0" y="76200"/>
            <a:ext cx="9144000" cy="707886"/>
          </a:xfrm>
          <a:prstGeom prst="rect">
            <a:avLst/>
          </a:prstGeom>
          <a:solidFill>
            <a:srgbClr val="990000"/>
          </a:solidFill>
          <a:effectLst>
            <a:softEdge rad="127000"/>
          </a:effectLst>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Realized Eschatology View</a:t>
            </a:r>
            <a:endParaRPr lang="en-US" sz="40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4" name="TextBox 3"/>
          <p:cNvSpPr txBox="1"/>
          <p:nvPr/>
        </p:nvSpPr>
        <p:spPr>
          <a:xfrm>
            <a:off x="304800" y="1447800"/>
            <a:ext cx="8534400" cy="3785652"/>
          </a:xfrm>
          <a:prstGeom prst="rect">
            <a:avLst/>
          </a:prstGeom>
          <a:solidFill>
            <a:srgbClr val="FFFF99"/>
          </a:solidFill>
        </p:spPr>
        <p:txBody>
          <a:bodyPr wrap="square" rtlCol="0">
            <a:spAutoFit/>
          </a:bodyPr>
          <a:lstStyle/>
          <a:p>
            <a:pPr algn="ctr"/>
            <a:r>
              <a:rPr lang="en-US" sz="2000" b="1" dirty="0">
                <a:latin typeface="Tahoma" pitchFamily="34" charset="0"/>
                <a:cs typeface="Tahoma" pitchFamily="34" charset="0"/>
              </a:rPr>
              <a:t>“</a:t>
            </a:r>
            <a:r>
              <a:rPr lang="en-US" sz="2000" b="1" dirty="0" err="1">
                <a:latin typeface="Tahoma" pitchFamily="34" charset="0"/>
                <a:cs typeface="Tahoma" pitchFamily="34" charset="0"/>
              </a:rPr>
              <a:t>Preterism</a:t>
            </a:r>
            <a:r>
              <a:rPr lang="en-US" sz="2000" b="1" dirty="0">
                <a:latin typeface="Tahoma" pitchFamily="34" charset="0"/>
                <a:cs typeface="Tahoma" pitchFamily="34" charset="0"/>
              </a:rPr>
              <a:t> (sometimes called ‘Full </a:t>
            </a:r>
            <a:r>
              <a:rPr lang="en-US" sz="2000" b="1" dirty="0" err="1">
                <a:latin typeface="Tahoma" pitchFamily="34" charset="0"/>
                <a:cs typeface="Tahoma" pitchFamily="34" charset="0"/>
              </a:rPr>
              <a:t>Preterism</a:t>
            </a:r>
            <a:r>
              <a:rPr lang="en-US" sz="2000" b="1" dirty="0">
                <a:latin typeface="Tahoma" pitchFamily="34" charset="0"/>
                <a:cs typeface="Tahoma" pitchFamily="34" charset="0"/>
              </a:rPr>
              <a:t>’) is almost identical to the Reformed partial </a:t>
            </a:r>
            <a:r>
              <a:rPr lang="en-US" sz="2000" b="1" dirty="0" err="1">
                <a:latin typeface="Tahoma" pitchFamily="34" charset="0"/>
                <a:cs typeface="Tahoma" pitchFamily="34" charset="0"/>
              </a:rPr>
              <a:t>Preterist</a:t>
            </a:r>
            <a:r>
              <a:rPr lang="en-US" sz="2000" b="1" dirty="0">
                <a:latin typeface="Tahoma" pitchFamily="34" charset="0"/>
                <a:cs typeface="Tahoma" pitchFamily="34" charset="0"/>
              </a:rPr>
              <a:t> position, with only one great exception - the nature of the resurrection. Whereas the Reformed position teaches a bodily resurrection, </a:t>
            </a:r>
            <a:r>
              <a:rPr lang="en-US" sz="2000" b="1" dirty="0" err="1">
                <a:latin typeface="Tahoma" pitchFamily="34" charset="0"/>
                <a:cs typeface="Tahoma" pitchFamily="34" charset="0"/>
              </a:rPr>
              <a:t>Preterism</a:t>
            </a:r>
            <a:r>
              <a:rPr lang="en-US" sz="2000" b="1" dirty="0">
                <a:latin typeface="Tahoma" pitchFamily="34" charset="0"/>
                <a:cs typeface="Tahoma" pitchFamily="34" charset="0"/>
              </a:rPr>
              <a:t> agrees with Paul, that ‘it is sown a natural body, it is raised a spiritual body’ (I Cor. 15:44). The spiritual nature of the general resurrection (though </a:t>
            </a:r>
            <a:r>
              <a:rPr lang="en-US" sz="2000" b="1" dirty="0" err="1">
                <a:latin typeface="Tahoma" pitchFamily="34" charset="0"/>
                <a:cs typeface="Tahoma" pitchFamily="34" charset="0"/>
              </a:rPr>
              <a:t>Preterists</a:t>
            </a:r>
            <a:r>
              <a:rPr lang="en-US" sz="2000" b="1" dirty="0">
                <a:latin typeface="Tahoma" pitchFamily="34" charset="0"/>
                <a:cs typeface="Tahoma" pitchFamily="34" charset="0"/>
              </a:rPr>
              <a:t> strongly defend Christ's bodily resurrection) is, probably, the main factor that precludes </a:t>
            </a:r>
            <a:r>
              <a:rPr lang="en-US" sz="2000" b="1" dirty="0" err="1">
                <a:latin typeface="Tahoma" pitchFamily="34" charset="0"/>
                <a:cs typeface="Tahoma" pitchFamily="34" charset="0"/>
              </a:rPr>
              <a:t>Preterism</a:t>
            </a:r>
            <a:r>
              <a:rPr lang="en-US" sz="2000" b="1" dirty="0">
                <a:latin typeface="Tahoma" pitchFamily="34" charset="0"/>
                <a:cs typeface="Tahoma" pitchFamily="34" charset="0"/>
              </a:rPr>
              <a:t> from being absorbed into any other denominational positions, unlike partial </a:t>
            </a:r>
            <a:r>
              <a:rPr lang="en-US" sz="2000" b="1" dirty="0" err="1">
                <a:latin typeface="Tahoma" pitchFamily="34" charset="0"/>
                <a:cs typeface="Tahoma" pitchFamily="34" charset="0"/>
              </a:rPr>
              <a:t>Preterism</a:t>
            </a:r>
            <a:r>
              <a:rPr lang="en-US" sz="2000" b="1" dirty="0">
                <a:latin typeface="Tahoma" pitchFamily="34" charset="0"/>
                <a:cs typeface="Tahoma" pitchFamily="34" charset="0"/>
              </a:rPr>
              <a:t>, which is conformable to nearly all</a:t>
            </a:r>
            <a:r>
              <a:rPr lang="en-US" sz="2000" b="1" dirty="0" smtClean="0">
                <a:latin typeface="Tahoma" pitchFamily="34" charset="0"/>
                <a:cs typeface="Tahoma" pitchFamily="34" charset="0"/>
              </a:rPr>
              <a:t>…</a:t>
            </a:r>
            <a:endParaRPr lang="en-US" sz="2000" b="1" dirty="0">
              <a:latin typeface="Tahoma" pitchFamily="34" charset="0"/>
              <a:cs typeface="Tahoma" pitchFamily="34" charset="0"/>
            </a:endParaRPr>
          </a:p>
          <a:p>
            <a:pPr algn="ctr"/>
            <a:r>
              <a:rPr lang="en-US" sz="2000" b="1" dirty="0" smtClean="0">
                <a:solidFill>
                  <a:srgbClr val="0000FF"/>
                </a:solidFill>
                <a:latin typeface="Tahoma" pitchFamily="34" charset="0"/>
                <a:cs typeface="Tahoma" pitchFamily="34" charset="0"/>
              </a:rPr>
              <a:t>-- Todd Dennis</a:t>
            </a:r>
          </a:p>
        </p:txBody>
      </p:sp>
      <p:sp>
        <p:nvSpPr>
          <p:cNvPr id="5" name="TextBox 4"/>
          <p:cNvSpPr txBox="1"/>
          <p:nvPr/>
        </p:nvSpPr>
        <p:spPr>
          <a:xfrm>
            <a:off x="304800" y="1447800"/>
            <a:ext cx="8534400" cy="3785652"/>
          </a:xfrm>
          <a:prstGeom prst="rect">
            <a:avLst/>
          </a:prstGeom>
          <a:noFill/>
        </p:spPr>
        <p:txBody>
          <a:bodyPr wrap="square" rtlCol="0">
            <a:spAutoFit/>
          </a:bodyPr>
          <a:lstStyle/>
          <a:p>
            <a:pPr algn="ctr"/>
            <a:r>
              <a:rPr lang="en-US" sz="2000" b="1" dirty="0">
                <a:latin typeface="Tahoma" pitchFamily="34" charset="0"/>
                <a:cs typeface="Tahoma" pitchFamily="34" charset="0"/>
              </a:rPr>
              <a:t>“</a:t>
            </a:r>
            <a:r>
              <a:rPr lang="en-US" sz="2000" b="1" dirty="0" err="1">
                <a:latin typeface="Tahoma" pitchFamily="34" charset="0"/>
                <a:cs typeface="Tahoma" pitchFamily="34" charset="0"/>
              </a:rPr>
              <a:t>Preterism</a:t>
            </a:r>
            <a:r>
              <a:rPr lang="en-US" sz="2000" b="1" dirty="0">
                <a:latin typeface="Tahoma" pitchFamily="34" charset="0"/>
                <a:cs typeface="Tahoma" pitchFamily="34" charset="0"/>
              </a:rPr>
              <a:t> (sometimes called ‘Full </a:t>
            </a:r>
            <a:r>
              <a:rPr lang="en-US" sz="2000" b="1" dirty="0" err="1">
                <a:latin typeface="Tahoma" pitchFamily="34" charset="0"/>
                <a:cs typeface="Tahoma" pitchFamily="34" charset="0"/>
              </a:rPr>
              <a:t>Preterism</a:t>
            </a:r>
            <a:r>
              <a:rPr lang="en-US" sz="2000" b="1" dirty="0">
                <a:latin typeface="Tahoma" pitchFamily="34" charset="0"/>
                <a:cs typeface="Tahoma" pitchFamily="34" charset="0"/>
              </a:rPr>
              <a:t>’) is almost identical to the Reformed partial </a:t>
            </a:r>
            <a:r>
              <a:rPr lang="en-US" sz="2000" b="1" dirty="0" err="1">
                <a:latin typeface="Tahoma" pitchFamily="34" charset="0"/>
                <a:cs typeface="Tahoma" pitchFamily="34" charset="0"/>
              </a:rPr>
              <a:t>Preterist</a:t>
            </a:r>
            <a:r>
              <a:rPr lang="en-US" sz="2000" b="1" dirty="0">
                <a:latin typeface="Tahoma" pitchFamily="34" charset="0"/>
                <a:cs typeface="Tahoma" pitchFamily="34" charset="0"/>
              </a:rPr>
              <a:t> position, with only one great exception - the nature of the resurrection. </a:t>
            </a:r>
            <a:r>
              <a:rPr lang="en-US" sz="2000" b="1" dirty="0">
                <a:solidFill>
                  <a:srgbClr val="990000"/>
                </a:solidFill>
                <a:latin typeface="Tahoma" pitchFamily="34" charset="0"/>
                <a:cs typeface="Tahoma" pitchFamily="34" charset="0"/>
              </a:rPr>
              <a:t>Whereas the Reformed position teaches a bodily resurrection, </a:t>
            </a:r>
            <a:r>
              <a:rPr lang="en-US" sz="2000" b="1" dirty="0" err="1">
                <a:solidFill>
                  <a:srgbClr val="990000"/>
                </a:solidFill>
                <a:latin typeface="Tahoma" pitchFamily="34" charset="0"/>
                <a:cs typeface="Tahoma" pitchFamily="34" charset="0"/>
              </a:rPr>
              <a:t>Preterism</a:t>
            </a:r>
            <a:r>
              <a:rPr lang="en-US" sz="2000" b="1" dirty="0">
                <a:solidFill>
                  <a:srgbClr val="990000"/>
                </a:solidFill>
                <a:latin typeface="Tahoma" pitchFamily="34" charset="0"/>
                <a:cs typeface="Tahoma" pitchFamily="34" charset="0"/>
              </a:rPr>
              <a:t> agrees with Paul, that ‘it is sown a natural body, it is raised a spiritual body’ (I Cor. 15:44). The spiritual nature of the general resurrection (though </a:t>
            </a:r>
            <a:r>
              <a:rPr lang="en-US" sz="2000" b="1" dirty="0" err="1">
                <a:solidFill>
                  <a:srgbClr val="990000"/>
                </a:solidFill>
                <a:latin typeface="Tahoma" pitchFamily="34" charset="0"/>
                <a:cs typeface="Tahoma" pitchFamily="34" charset="0"/>
              </a:rPr>
              <a:t>Preterists</a:t>
            </a:r>
            <a:r>
              <a:rPr lang="en-US" sz="2000" b="1" dirty="0">
                <a:solidFill>
                  <a:srgbClr val="990000"/>
                </a:solidFill>
                <a:latin typeface="Tahoma" pitchFamily="34" charset="0"/>
                <a:cs typeface="Tahoma" pitchFamily="34" charset="0"/>
              </a:rPr>
              <a:t> strongly defend Christ's bodily resurrection) </a:t>
            </a:r>
            <a:r>
              <a:rPr lang="en-US" sz="2000" b="1" dirty="0">
                <a:latin typeface="Tahoma" pitchFamily="34" charset="0"/>
                <a:cs typeface="Tahoma" pitchFamily="34" charset="0"/>
              </a:rPr>
              <a:t>is, probably, the main factor that precludes </a:t>
            </a:r>
            <a:r>
              <a:rPr lang="en-US" sz="2000" b="1" dirty="0" err="1">
                <a:latin typeface="Tahoma" pitchFamily="34" charset="0"/>
                <a:cs typeface="Tahoma" pitchFamily="34" charset="0"/>
              </a:rPr>
              <a:t>Preterism</a:t>
            </a:r>
            <a:r>
              <a:rPr lang="en-US" sz="2000" b="1" dirty="0">
                <a:latin typeface="Tahoma" pitchFamily="34" charset="0"/>
                <a:cs typeface="Tahoma" pitchFamily="34" charset="0"/>
              </a:rPr>
              <a:t> from being absorbed into any other denominational positions, unlike partial </a:t>
            </a:r>
            <a:r>
              <a:rPr lang="en-US" sz="2000" b="1" dirty="0" err="1">
                <a:latin typeface="Tahoma" pitchFamily="34" charset="0"/>
                <a:cs typeface="Tahoma" pitchFamily="34" charset="0"/>
              </a:rPr>
              <a:t>Preterism</a:t>
            </a:r>
            <a:r>
              <a:rPr lang="en-US" sz="2000" b="1" dirty="0">
                <a:latin typeface="Tahoma" pitchFamily="34" charset="0"/>
                <a:cs typeface="Tahoma" pitchFamily="34" charset="0"/>
              </a:rPr>
              <a:t>, which is conformable to nearly all</a:t>
            </a:r>
            <a:r>
              <a:rPr lang="en-US" sz="2000" b="1" dirty="0" smtClean="0">
                <a:latin typeface="Tahoma" pitchFamily="34" charset="0"/>
                <a:cs typeface="Tahoma" pitchFamily="34" charset="0"/>
              </a:rPr>
              <a:t>…</a:t>
            </a:r>
          </a:p>
          <a:p>
            <a:pPr algn="ctr"/>
            <a:r>
              <a:rPr lang="en-US" sz="2000" b="1" dirty="0" smtClean="0">
                <a:solidFill>
                  <a:srgbClr val="0000FF"/>
                </a:solidFill>
                <a:latin typeface="Tahoma" pitchFamily="34" charset="0"/>
                <a:cs typeface="Tahoma" pitchFamily="34" charset="0"/>
              </a:rPr>
              <a:t>-- Todd Dennis</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Jesus rose bodily from the grave to give us life."/>
          <p:cNvPicPr>
            <a:picLocks noChangeAspect="1" noChangeArrowheads="1"/>
          </p:cNvPicPr>
          <p:nvPr/>
        </p:nvPicPr>
        <p:blipFill>
          <a:blip r:embed="rId2" cstate="print"/>
          <a:srcRect/>
          <a:stretch>
            <a:fillRect/>
          </a:stretch>
        </p:blipFill>
        <p:spPr bwMode="auto">
          <a:xfrm>
            <a:off x="-1" y="0"/>
            <a:ext cx="9196245" cy="6858000"/>
          </a:xfrm>
          <a:prstGeom prst="rect">
            <a:avLst/>
          </a:prstGeom>
          <a:noFill/>
        </p:spPr>
      </p:pic>
      <p:sp>
        <p:nvSpPr>
          <p:cNvPr id="3" name="TextBox 2"/>
          <p:cNvSpPr txBox="1"/>
          <p:nvPr/>
        </p:nvSpPr>
        <p:spPr>
          <a:xfrm>
            <a:off x="0" y="76200"/>
            <a:ext cx="9144000" cy="707886"/>
          </a:xfrm>
          <a:prstGeom prst="rect">
            <a:avLst/>
          </a:prstGeom>
          <a:solidFill>
            <a:srgbClr val="990000"/>
          </a:solidFill>
          <a:effectLst>
            <a:softEdge rad="127000"/>
          </a:effectLst>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Realized Eschatology View</a:t>
            </a:r>
            <a:endParaRPr lang="en-US" sz="40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4" name="TextBox 3"/>
          <p:cNvSpPr txBox="1"/>
          <p:nvPr/>
        </p:nvSpPr>
        <p:spPr>
          <a:xfrm>
            <a:off x="304800" y="1447800"/>
            <a:ext cx="8534400" cy="4708981"/>
          </a:xfrm>
          <a:prstGeom prst="rect">
            <a:avLst/>
          </a:prstGeom>
          <a:solidFill>
            <a:srgbClr val="FFFF99"/>
          </a:solidFill>
        </p:spPr>
        <p:txBody>
          <a:bodyPr wrap="square" rtlCol="0">
            <a:spAutoFit/>
          </a:bodyPr>
          <a:lstStyle/>
          <a:p>
            <a:pPr algn="ctr"/>
            <a:r>
              <a:rPr lang="en-US" sz="2000" b="1" dirty="0">
                <a:latin typeface="Tahoma" pitchFamily="34" charset="0"/>
                <a:cs typeface="Tahoma" pitchFamily="34" charset="0"/>
              </a:rPr>
              <a:t>The Second Coming of Christ is directly stated as occurring in the space of the men then living (Matt. 10:23; Matt. 16:27, 28; Matt. 24:34), and is also often implied as being very near (James 5:8, 9; 1 Pet. 4:7; I Thess. 5:23, etc.). The Judgment is also declared and implied as being within a short space (Matthew 3:7; 16:27-28; 23:36-38; Acts 2:16, 17, 20; James 5:9; I Peter 4:5, 17; Revelation 22:12), as was the Resurrection, which is nothing more than the redemption of believers from the same death passed upon </a:t>
            </a:r>
            <a:r>
              <a:rPr lang="en-US" sz="2000" b="1" dirty="0" smtClean="0">
                <a:latin typeface="Tahoma" pitchFamily="34" charset="0"/>
                <a:cs typeface="Tahoma" pitchFamily="34" charset="0"/>
              </a:rPr>
              <a:t>them </a:t>
            </a:r>
            <a:r>
              <a:rPr lang="en-US" sz="2000" b="1" dirty="0">
                <a:latin typeface="Tahoma" pitchFamily="34" charset="0"/>
                <a:cs typeface="Tahoma" pitchFamily="34" charset="0"/>
              </a:rPr>
              <a:t>by the curse spoken in Genesis 2:17. To prove the nature of the resurrection, Paul states the following: ‘It is sown a natural body, it is raised a spiritual body’ (I Cor. 15:44). This most significant passage is almost entirely overlooked when considering the actual substance or nature of the resurrection body!” </a:t>
            </a:r>
            <a:endParaRPr lang="en-US" sz="2000" b="1" dirty="0" smtClean="0">
              <a:latin typeface="Tahoma" pitchFamily="34" charset="0"/>
              <a:cs typeface="Tahoma" pitchFamily="34" charset="0"/>
            </a:endParaRPr>
          </a:p>
          <a:p>
            <a:pPr algn="ctr"/>
            <a:r>
              <a:rPr lang="en-US" sz="2000" b="1" dirty="0" smtClean="0">
                <a:solidFill>
                  <a:srgbClr val="0000FF"/>
                </a:solidFill>
                <a:latin typeface="Tahoma" pitchFamily="34" charset="0"/>
                <a:cs typeface="Tahoma" pitchFamily="34" charset="0"/>
              </a:rPr>
              <a:t>-- Todd Dennis</a:t>
            </a:r>
          </a:p>
        </p:txBody>
      </p:sp>
      <p:sp>
        <p:nvSpPr>
          <p:cNvPr id="5" name="TextBox 4"/>
          <p:cNvSpPr txBox="1"/>
          <p:nvPr/>
        </p:nvSpPr>
        <p:spPr>
          <a:xfrm>
            <a:off x="304800" y="1447800"/>
            <a:ext cx="8534400" cy="4708981"/>
          </a:xfrm>
          <a:prstGeom prst="rect">
            <a:avLst/>
          </a:prstGeom>
          <a:noFill/>
        </p:spPr>
        <p:txBody>
          <a:bodyPr wrap="square" rtlCol="0">
            <a:spAutoFit/>
          </a:bodyPr>
          <a:lstStyle/>
          <a:p>
            <a:pPr algn="ctr"/>
            <a:r>
              <a:rPr lang="en-US" sz="2000" b="1" dirty="0">
                <a:latin typeface="Tahoma" pitchFamily="34" charset="0"/>
                <a:cs typeface="Tahoma" pitchFamily="34" charset="0"/>
              </a:rPr>
              <a:t>The Second Coming of Christ is directly stated as occurring in the space of the men then living (Matt. 10:23; Matt. 16:27, 28; Matt. 24:34), and is also often implied as being very near (James 5:8, 9; 1 Pet. 4:7; I Thess. 5:23, etc.). The Judgment is also declared and implied as being within a short space (Matthew 3:7; 16:27-28; 23:36-38; Acts 2:16, 17, 20; James 5:9; I Peter 4:5, 17; Revelation 22:12), as was </a:t>
            </a:r>
            <a:r>
              <a:rPr lang="en-US" sz="2000" b="1" dirty="0">
                <a:solidFill>
                  <a:srgbClr val="990000"/>
                </a:solidFill>
                <a:latin typeface="Tahoma" pitchFamily="34" charset="0"/>
                <a:cs typeface="Tahoma" pitchFamily="34" charset="0"/>
              </a:rPr>
              <a:t>the Resurrection, which is nothing more than the redemption of believers from the same death passed upon </a:t>
            </a:r>
            <a:r>
              <a:rPr lang="en-US" sz="2000" b="1" dirty="0" smtClean="0">
                <a:solidFill>
                  <a:srgbClr val="990000"/>
                </a:solidFill>
                <a:latin typeface="Tahoma" pitchFamily="34" charset="0"/>
                <a:cs typeface="Tahoma" pitchFamily="34" charset="0"/>
              </a:rPr>
              <a:t>them </a:t>
            </a:r>
            <a:r>
              <a:rPr lang="en-US" sz="2000" b="1" dirty="0">
                <a:solidFill>
                  <a:srgbClr val="990000"/>
                </a:solidFill>
                <a:latin typeface="Tahoma" pitchFamily="34" charset="0"/>
                <a:cs typeface="Tahoma" pitchFamily="34" charset="0"/>
              </a:rPr>
              <a:t>by the curse spoken in Genesis 2:17. </a:t>
            </a:r>
            <a:r>
              <a:rPr lang="en-US" sz="2000" b="1" dirty="0">
                <a:latin typeface="Tahoma" pitchFamily="34" charset="0"/>
                <a:cs typeface="Tahoma" pitchFamily="34" charset="0"/>
              </a:rPr>
              <a:t>To prove the nature of the resurrection, Paul states the following: ‘It is sown a natural body, it is raised a spiritual body’ (I Cor. 15:44). This most significant passage is almost entirely overlooked when considering the actual substance or nature of the resurrection body!” </a:t>
            </a:r>
            <a:endParaRPr lang="en-US" sz="2000" b="1" dirty="0" smtClean="0">
              <a:latin typeface="Tahoma" pitchFamily="34" charset="0"/>
              <a:cs typeface="Tahoma" pitchFamily="34" charset="0"/>
            </a:endParaRPr>
          </a:p>
          <a:p>
            <a:pPr algn="ctr"/>
            <a:r>
              <a:rPr lang="en-US" sz="2000" b="1" dirty="0" smtClean="0">
                <a:solidFill>
                  <a:srgbClr val="0000FF"/>
                </a:solidFill>
                <a:latin typeface="Tahoma" pitchFamily="34" charset="0"/>
                <a:cs typeface="Tahoma" pitchFamily="34" charset="0"/>
              </a:rPr>
              <a:t>-- Todd Dennis</a:t>
            </a:r>
          </a:p>
        </p:txBody>
      </p:sp>
    </p:spTree>
    <p:extLst>
      <p:ext uri="{BB962C8B-B14F-4D97-AF65-F5344CB8AC3E}">
        <p14:creationId xmlns:p14="http://schemas.microsoft.com/office/powerpoint/2010/main" val="1154935205"/>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Jesus rose bodily from the grave to give us life."/>
          <p:cNvPicPr>
            <a:picLocks noChangeAspect="1" noChangeArrowheads="1"/>
          </p:cNvPicPr>
          <p:nvPr/>
        </p:nvPicPr>
        <p:blipFill>
          <a:blip r:embed="rId2" cstate="print"/>
          <a:srcRect/>
          <a:stretch>
            <a:fillRect/>
          </a:stretch>
        </p:blipFill>
        <p:spPr bwMode="auto">
          <a:xfrm>
            <a:off x="-1" y="0"/>
            <a:ext cx="9196245" cy="6858000"/>
          </a:xfrm>
          <a:prstGeom prst="rect">
            <a:avLst/>
          </a:prstGeom>
          <a:noFill/>
        </p:spPr>
      </p:pic>
      <p:sp>
        <p:nvSpPr>
          <p:cNvPr id="3" name="TextBox 2"/>
          <p:cNvSpPr txBox="1"/>
          <p:nvPr/>
        </p:nvSpPr>
        <p:spPr>
          <a:xfrm>
            <a:off x="0" y="76200"/>
            <a:ext cx="9144000" cy="707886"/>
          </a:xfrm>
          <a:prstGeom prst="rect">
            <a:avLst/>
          </a:prstGeom>
          <a:solidFill>
            <a:srgbClr val="990000"/>
          </a:solidFill>
          <a:effectLst>
            <a:softEdge rad="127000"/>
          </a:effectLst>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Realized Eschatology View</a:t>
            </a:r>
            <a:endParaRPr lang="en-US" sz="40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4" name="TextBox 3"/>
          <p:cNvSpPr txBox="1"/>
          <p:nvPr/>
        </p:nvSpPr>
        <p:spPr>
          <a:xfrm>
            <a:off x="304800" y="1447800"/>
            <a:ext cx="8534400" cy="4770537"/>
          </a:xfrm>
          <a:prstGeom prst="rect">
            <a:avLst/>
          </a:prstGeom>
          <a:solidFill>
            <a:srgbClr val="FFFF99"/>
          </a:solidFill>
        </p:spPr>
        <p:txBody>
          <a:bodyPr wrap="square" rtlCol="0">
            <a:spAutoFit/>
          </a:bodyPr>
          <a:lstStyle/>
          <a:p>
            <a:pPr algn="ctr"/>
            <a:r>
              <a:rPr lang="en-US" sz="2000" b="1" dirty="0" smtClean="0">
                <a:latin typeface="Tahoma" pitchFamily="34" charset="0"/>
                <a:cs typeface="Tahoma" pitchFamily="34" charset="0"/>
              </a:rPr>
              <a:t>“The Mosaic regime was hovering over, smothering, dominating, intimidating, and persecuting the Christian system, so that the kingdom, the church, in its power and glory, was not yet fully operative. However, in A.D. 70, when the Jewish nation was destroyed by the Roman, the church, or ‘the body’ was, in a manner of speaking, resurrected. It had, in effect, been ‘buried’ under Judaism for forty years, from A.D. 30 to 70. When the Jewish nation fell in A.D. 70, there was then, effectually, a resurrection of Christianity, a raising of the body of Christ, from that old suppressive </a:t>
            </a:r>
            <a:r>
              <a:rPr lang="en-US" sz="2000" b="1" dirty="0" err="1" smtClean="0">
                <a:latin typeface="Tahoma" pitchFamily="34" charset="0"/>
                <a:cs typeface="Tahoma" pitchFamily="34" charset="0"/>
              </a:rPr>
              <a:t>Judaistic</a:t>
            </a:r>
            <a:r>
              <a:rPr lang="en-US" sz="2000" b="1" dirty="0" smtClean="0">
                <a:latin typeface="Tahoma" pitchFamily="34" charset="0"/>
                <a:cs typeface="Tahoma" pitchFamily="34" charset="0"/>
              </a:rPr>
              <a:t> system. So, according to the theology of Max King and his followers, when the Bible speaks of the resurrection of the body, it is not discussing the human body; rather, it is alluding to the resurrection of the church out of Judaism in A.D. 70.”  </a:t>
            </a:r>
          </a:p>
          <a:p>
            <a:pPr algn="ctr"/>
            <a:r>
              <a:rPr lang="en-US" sz="2000" b="1" dirty="0" smtClean="0">
                <a:solidFill>
                  <a:srgbClr val="0000FF"/>
                </a:solidFill>
                <a:latin typeface="Tahoma" pitchFamily="34" charset="0"/>
                <a:cs typeface="Tahoma" pitchFamily="34" charset="0"/>
              </a:rPr>
              <a:t>-- Jackson, p. 46</a:t>
            </a:r>
          </a:p>
        </p:txBody>
      </p:sp>
      <p:sp>
        <p:nvSpPr>
          <p:cNvPr id="5" name="TextBox 4"/>
          <p:cNvSpPr txBox="1"/>
          <p:nvPr/>
        </p:nvSpPr>
        <p:spPr>
          <a:xfrm>
            <a:off x="304800" y="1447800"/>
            <a:ext cx="8534400" cy="4770537"/>
          </a:xfrm>
          <a:prstGeom prst="rect">
            <a:avLst/>
          </a:prstGeom>
          <a:noFill/>
        </p:spPr>
        <p:txBody>
          <a:bodyPr wrap="square" rtlCol="0">
            <a:spAutoFit/>
          </a:bodyPr>
          <a:lstStyle/>
          <a:p>
            <a:pPr algn="ctr"/>
            <a:r>
              <a:rPr lang="en-US" sz="2000" b="1" dirty="0" smtClean="0">
                <a:latin typeface="Tahoma" pitchFamily="34" charset="0"/>
                <a:cs typeface="Tahoma" pitchFamily="34" charset="0"/>
              </a:rPr>
              <a:t>“The Mosaic regime was hovering over, smothering, dominating, intimidating, and persecuting the Christian system, so that the kingdom, the church, in its power and glory, was not yet fully operative. However, in A.D. 70, when the Jewish nation was destroyed by the Roman, </a:t>
            </a:r>
            <a:r>
              <a:rPr lang="en-US" sz="2000" b="1" dirty="0" smtClean="0">
                <a:solidFill>
                  <a:srgbClr val="990000"/>
                </a:solidFill>
                <a:latin typeface="Tahoma" pitchFamily="34" charset="0"/>
                <a:cs typeface="Tahoma" pitchFamily="34" charset="0"/>
              </a:rPr>
              <a:t>the church, or ‘the body’ was, in a manner of speaking, resurrected</a:t>
            </a:r>
            <a:r>
              <a:rPr lang="en-US" sz="2000" b="1" dirty="0" smtClean="0">
                <a:latin typeface="Tahoma" pitchFamily="34" charset="0"/>
                <a:cs typeface="Tahoma" pitchFamily="34" charset="0"/>
              </a:rPr>
              <a:t>. It had, in effect, been ‘buried’ under Judaism for forty years, from A.D. 30 to 70. </a:t>
            </a:r>
            <a:r>
              <a:rPr lang="en-US" sz="2000" b="1" dirty="0" smtClean="0">
                <a:solidFill>
                  <a:srgbClr val="990000"/>
                </a:solidFill>
                <a:latin typeface="Tahoma" pitchFamily="34" charset="0"/>
                <a:cs typeface="Tahoma" pitchFamily="34" charset="0"/>
              </a:rPr>
              <a:t>When the Jewish nation fell in A.D. 70, there was then, effectually, a resurrection of Christianity, a raising of the body of Christ, from that old suppressive </a:t>
            </a:r>
            <a:r>
              <a:rPr lang="en-US" sz="2000" b="1" dirty="0" err="1" smtClean="0">
                <a:solidFill>
                  <a:srgbClr val="990000"/>
                </a:solidFill>
                <a:latin typeface="Tahoma" pitchFamily="34" charset="0"/>
                <a:cs typeface="Tahoma" pitchFamily="34" charset="0"/>
              </a:rPr>
              <a:t>Judaistic</a:t>
            </a:r>
            <a:r>
              <a:rPr lang="en-US" sz="2000" b="1" dirty="0" smtClean="0">
                <a:solidFill>
                  <a:srgbClr val="990000"/>
                </a:solidFill>
                <a:latin typeface="Tahoma" pitchFamily="34" charset="0"/>
                <a:cs typeface="Tahoma" pitchFamily="34" charset="0"/>
              </a:rPr>
              <a:t> system</a:t>
            </a:r>
            <a:r>
              <a:rPr lang="en-US" sz="2000" b="1" dirty="0" smtClean="0">
                <a:latin typeface="Tahoma" pitchFamily="34" charset="0"/>
                <a:cs typeface="Tahoma" pitchFamily="34" charset="0"/>
              </a:rPr>
              <a:t>. So, according to the theology of Max King and his followers, when the Bible speaks of the resurrection of the body, it is not discussing the human body; rather, it is alluding to the resurrection of the church out of Judaism in A.D. 70.”  </a:t>
            </a:r>
          </a:p>
          <a:p>
            <a:pPr algn="ctr"/>
            <a:r>
              <a:rPr lang="en-US" sz="2000" b="1" dirty="0" smtClean="0">
                <a:solidFill>
                  <a:srgbClr val="0000FF"/>
                </a:solidFill>
                <a:latin typeface="Tahoma" pitchFamily="34" charset="0"/>
                <a:cs typeface="Tahoma" pitchFamily="34" charset="0"/>
              </a:rPr>
              <a:t>-- Jackson, p. 46</a:t>
            </a:r>
          </a:p>
        </p:txBody>
      </p:sp>
    </p:spTree>
    <p:extLst>
      <p:ext uri="{BB962C8B-B14F-4D97-AF65-F5344CB8AC3E}">
        <p14:creationId xmlns:p14="http://schemas.microsoft.com/office/powerpoint/2010/main" val="1854712506"/>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Jesus rose bodily from the grave to give us life."/>
          <p:cNvPicPr>
            <a:picLocks noChangeAspect="1" noChangeArrowheads="1"/>
          </p:cNvPicPr>
          <p:nvPr/>
        </p:nvPicPr>
        <p:blipFill>
          <a:blip r:embed="rId2" cstate="print"/>
          <a:srcRect/>
          <a:stretch>
            <a:fillRect/>
          </a:stretch>
        </p:blipFill>
        <p:spPr bwMode="auto">
          <a:xfrm>
            <a:off x="-1" y="0"/>
            <a:ext cx="9196245" cy="6858000"/>
          </a:xfrm>
          <a:prstGeom prst="rect">
            <a:avLst/>
          </a:prstGeom>
          <a:noFill/>
        </p:spPr>
      </p:pic>
      <p:sp>
        <p:nvSpPr>
          <p:cNvPr id="3" name="TextBox 2"/>
          <p:cNvSpPr txBox="1"/>
          <p:nvPr/>
        </p:nvSpPr>
        <p:spPr>
          <a:xfrm>
            <a:off x="0" y="76200"/>
            <a:ext cx="9144000" cy="1323439"/>
          </a:xfrm>
          <a:prstGeom prst="rect">
            <a:avLst/>
          </a:prstGeom>
          <a:solidFill>
            <a:srgbClr val="990000"/>
          </a:solidFill>
          <a:effectLst>
            <a:softEdge rad="127000"/>
          </a:effectLst>
        </p:spPr>
        <p:txBody>
          <a:bodyPr wrap="square" rtlCol="0">
            <a:spAutoFit/>
          </a:bodyPr>
          <a:lstStyle/>
          <a:p>
            <a:pPr algn="ctr"/>
            <a:r>
              <a:rPr lang="en-US" sz="40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Summary of the View of Realized Eschatologists</a:t>
            </a:r>
            <a:endParaRPr lang="en-US" sz="4000" b="1"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p:txBody>
      </p:sp>
      <p:sp>
        <p:nvSpPr>
          <p:cNvPr id="6" name="Rectangle 3"/>
          <p:cNvSpPr txBox="1">
            <a:spLocks noRot="1" noChangeArrowheads="1"/>
          </p:cNvSpPr>
          <p:nvPr/>
        </p:nvSpPr>
        <p:spPr>
          <a:xfrm>
            <a:off x="304800" y="1676401"/>
            <a:ext cx="8610600" cy="1523999"/>
          </a:xfrm>
          <a:prstGeom prst="rect">
            <a:avLst/>
          </a:prstGeom>
          <a:solidFill>
            <a:srgbClr val="FFFF99"/>
          </a:solidFill>
          <a:effectLst>
            <a:softEdge rad="127000"/>
          </a:effectLst>
        </p:spPr>
        <p:txBody>
          <a:bodyPr/>
          <a:lstStyle/>
          <a:p>
            <a:pPr marL="342900" lvl="0" indent="-342900">
              <a:spcBef>
                <a:spcPct val="20000"/>
              </a:spcBef>
              <a:buClr>
                <a:srgbClr val="FF0000"/>
              </a:buClr>
              <a:buFontTx/>
              <a:buChar char="•"/>
            </a:pPr>
            <a:r>
              <a:rPr lang="en-US" sz="2800" b="1" kern="0" dirty="0" smtClean="0">
                <a:effectLst>
                  <a:outerShdw blurRad="38100" dist="38100" dir="2700000" algn="tl">
                    <a:srgbClr val="000000">
                      <a:alpha val="43137"/>
                    </a:srgbClr>
                  </a:outerShdw>
                </a:effectLst>
                <a:latin typeface="Tahoma" pitchFamily="34" charset="0"/>
                <a:cs typeface="Tahoma" pitchFamily="34" charset="0"/>
              </a:rPr>
              <a:t>The resurrection discussed in the New Testament was a spiritual one, rather than a resurrection of changed physical bodies.</a:t>
            </a:r>
          </a:p>
        </p:txBody>
      </p:sp>
      <p:sp>
        <p:nvSpPr>
          <p:cNvPr id="7" name="Rectangle 3"/>
          <p:cNvSpPr txBox="1">
            <a:spLocks noRot="1" noChangeArrowheads="1"/>
          </p:cNvSpPr>
          <p:nvPr/>
        </p:nvSpPr>
        <p:spPr>
          <a:xfrm>
            <a:off x="304800" y="3352799"/>
            <a:ext cx="8610600" cy="1143001"/>
          </a:xfrm>
          <a:prstGeom prst="rect">
            <a:avLst/>
          </a:prstGeom>
          <a:solidFill>
            <a:srgbClr val="FFFF99"/>
          </a:solidFill>
          <a:effectLst>
            <a:softEdge rad="127000"/>
          </a:effectLst>
        </p:spPr>
        <p:txBody>
          <a:bodyPr/>
          <a:lstStyle/>
          <a:p>
            <a:pPr marL="342900" lvl="0" indent="-342900">
              <a:spcBef>
                <a:spcPct val="20000"/>
              </a:spcBef>
              <a:buClr>
                <a:srgbClr val="FF0000"/>
              </a:buClr>
              <a:buFontTx/>
              <a:buChar char="•"/>
            </a:pPr>
            <a:r>
              <a:rPr lang="en-US" sz="2800" b="1" kern="0" dirty="0" smtClean="0">
                <a:effectLst>
                  <a:outerShdw blurRad="38100" dist="38100" dir="2700000" algn="tl">
                    <a:srgbClr val="000000">
                      <a:alpha val="43137"/>
                    </a:srgbClr>
                  </a:outerShdw>
                </a:effectLst>
                <a:latin typeface="Tahoma" pitchFamily="34" charset="0"/>
                <a:cs typeface="Tahoma" pitchFamily="34" charset="0"/>
              </a:rPr>
              <a:t>There will be no bodily (physical) resurrection at any time.</a:t>
            </a:r>
          </a:p>
        </p:txBody>
      </p:sp>
      <p:sp>
        <p:nvSpPr>
          <p:cNvPr id="9" name="Rectangle 3"/>
          <p:cNvSpPr txBox="1">
            <a:spLocks noRot="1" noChangeArrowheads="1"/>
          </p:cNvSpPr>
          <p:nvPr/>
        </p:nvSpPr>
        <p:spPr>
          <a:xfrm>
            <a:off x="304800" y="4724400"/>
            <a:ext cx="8610600" cy="1600200"/>
          </a:xfrm>
          <a:prstGeom prst="rect">
            <a:avLst/>
          </a:prstGeom>
          <a:solidFill>
            <a:srgbClr val="FFFF99"/>
          </a:solidFill>
          <a:effectLst>
            <a:softEdge rad="127000"/>
          </a:effectLst>
        </p:spPr>
        <p:txBody>
          <a:bodyPr/>
          <a:lstStyle/>
          <a:p>
            <a:pPr marL="342900" lvl="0" indent="-342900">
              <a:spcBef>
                <a:spcPct val="20000"/>
              </a:spcBef>
              <a:buClr>
                <a:srgbClr val="FF0000"/>
              </a:buClr>
              <a:buFontTx/>
              <a:buChar char="•"/>
            </a:pPr>
            <a:r>
              <a:rPr lang="en-US" sz="2800" b="1" kern="0" dirty="0" smtClean="0">
                <a:effectLst>
                  <a:outerShdw blurRad="38100" dist="38100" dir="2700000" algn="tl">
                    <a:srgbClr val="000000">
                      <a:alpha val="43137"/>
                    </a:srgbClr>
                  </a:outerShdw>
                </a:effectLst>
                <a:latin typeface="Tahoma" pitchFamily="34" charset="0"/>
                <a:cs typeface="Tahoma" pitchFamily="34" charset="0"/>
              </a:rPr>
              <a:t>The resurrection actually occurred over a period of time, rather than being a “point-action-in-time” event.</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385" decel="100000"/>
                                        <p:tgtEl>
                                          <p:spTgt spid="6"/>
                                        </p:tgtEl>
                                      </p:cBhvr>
                                    </p:animEffect>
                                    <p:animScale>
                                      <p:cBhvr>
                                        <p:cTn id="15" dur="385" decel="100000"/>
                                        <p:tgtEl>
                                          <p:spTgt spid="6"/>
                                        </p:tgtEl>
                                      </p:cBhvr>
                                      <p:from x="10000" y="10000"/>
                                      <p:to x="200000" y="450000"/>
                                    </p:animScale>
                                    <p:animScale>
                                      <p:cBhvr>
                                        <p:cTn id="16" dur="615" accel="100000" fill="hold">
                                          <p:stCondLst>
                                            <p:cond delay="385"/>
                                          </p:stCondLst>
                                        </p:cTn>
                                        <p:tgtEl>
                                          <p:spTgt spid="6"/>
                                        </p:tgtEl>
                                      </p:cBhvr>
                                      <p:from x="200000" y="450000"/>
                                      <p:to x="100000" y="100000"/>
                                    </p:animScale>
                                    <p:set>
                                      <p:cBhvr>
                                        <p:cTn id="17" dur="385" fill="hold"/>
                                        <p:tgtEl>
                                          <p:spTgt spid="6"/>
                                        </p:tgtEl>
                                        <p:attrNameLst>
                                          <p:attrName>ppt_x</p:attrName>
                                        </p:attrNameLst>
                                      </p:cBhvr>
                                      <p:to>
                                        <p:strVal val="(0.5)"/>
                                      </p:to>
                                    </p:set>
                                    <p:anim from="(0.5)" to="(#ppt_x)" calcmode="lin" valueType="num">
                                      <p:cBhvr>
                                        <p:cTn id="18" dur="615" accel="100000" fill="hold">
                                          <p:stCondLst>
                                            <p:cond delay="385"/>
                                          </p:stCondLst>
                                        </p:cTn>
                                        <p:tgtEl>
                                          <p:spTgt spid="6"/>
                                        </p:tgtEl>
                                        <p:attrNameLst>
                                          <p:attrName>ppt_x</p:attrName>
                                        </p:attrNameLst>
                                      </p:cBhvr>
                                    </p:anim>
                                    <p:set>
                                      <p:cBhvr>
                                        <p:cTn id="19" dur="385" fill="hold"/>
                                        <p:tgtEl>
                                          <p:spTgt spid="6"/>
                                        </p:tgtEl>
                                        <p:attrNameLst>
                                          <p:attrName>ppt_y</p:attrName>
                                        </p:attrNameLst>
                                      </p:cBhvr>
                                      <p:to>
                                        <p:strVal val="(#ppt_y+0.4)"/>
                                      </p:to>
                                    </p:set>
                                    <p:anim from="(#ppt_y+0.4)" to="(#ppt_y)" calcmode="lin" valueType="num">
                                      <p:cBhvr>
                                        <p:cTn id="20" dur="615" accel="100000" fill="hold">
                                          <p:stCondLst>
                                            <p:cond delay="385"/>
                                          </p:stCondLst>
                                        </p:cTn>
                                        <p:tgtEl>
                                          <p:spTgt spid="6"/>
                                        </p:tgtEl>
                                        <p:attrNameLst>
                                          <p:attrName>ppt_y</p:attrName>
                                        </p:attrNameLst>
                                      </p:cBhvr>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85" decel="100000"/>
                                        <p:tgtEl>
                                          <p:spTgt spid="7"/>
                                        </p:tgtEl>
                                      </p:cBhvr>
                                    </p:animEffect>
                                    <p:animScale>
                                      <p:cBhvr>
                                        <p:cTn id="26" dur="385" decel="100000"/>
                                        <p:tgtEl>
                                          <p:spTgt spid="7"/>
                                        </p:tgtEl>
                                      </p:cBhvr>
                                      <p:from x="10000" y="10000"/>
                                      <p:to x="200000" y="450000"/>
                                    </p:animScale>
                                    <p:animScale>
                                      <p:cBhvr>
                                        <p:cTn id="27" dur="615" accel="100000" fill="hold">
                                          <p:stCondLst>
                                            <p:cond delay="385"/>
                                          </p:stCondLst>
                                        </p:cTn>
                                        <p:tgtEl>
                                          <p:spTgt spid="7"/>
                                        </p:tgtEl>
                                      </p:cBhvr>
                                      <p:from x="200000" y="450000"/>
                                      <p:to x="100000" y="100000"/>
                                    </p:animScale>
                                    <p:set>
                                      <p:cBhvr>
                                        <p:cTn id="28" dur="385" fill="hold"/>
                                        <p:tgtEl>
                                          <p:spTgt spid="7"/>
                                        </p:tgtEl>
                                        <p:attrNameLst>
                                          <p:attrName>ppt_x</p:attrName>
                                        </p:attrNameLst>
                                      </p:cBhvr>
                                      <p:to>
                                        <p:strVal val="(0.5)"/>
                                      </p:to>
                                    </p:set>
                                    <p:anim from="(0.5)" to="(#ppt_x)" calcmode="lin" valueType="num">
                                      <p:cBhvr>
                                        <p:cTn id="29" dur="615" accel="100000" fill="hold">
                                          <p:stCondLst>
                                            <p:cond delay="385"/>
                                          </p:stCondLst>
                                        </p:cTn>
                                        <p:tgtEl>
                                          <p:spTgt spid="7"/>
                                        </p:tgtEl>
                                        <p:attrNameLst>
                                          <p:attrName>ppt_x</p:attrName>
                                        </p:attrNameLst>
                                      </p:cBhvr>
                                    </p:anim>
                                    <p:set>
                                      <p:cBhvr>
                                        <p:cTn id="30" dur="385" fill="hold"/>
                                        <p:tgtEl>
                                          <p:spTgt spid="7"/>
                                        </p:tgtEl>
                                        <p:attrNameLst>
                                          <p:attrName>ppt_y</p:attrName>
                                        </p:attrNameLst>
                                      </p:cBhvr>
                                      <p:to>
                                        <p:strVal val="(#ppt_y+0.4)"/>
                                      </p:to>
                                    </p:set>
                                    <p:anim from="(#ppt_y+0.4)" to="(#ppt_y)" calcmode="lin" valueType="num">
                                      <p:cBhvr>
                                        <p:cTn id="31" dur="615" accel="100000" fill="hold">
                                          <p:stCondLst>
                                            <p:cond delay="385"/>
                                          </p:stCondLst>
                                        </p:cTn>
                                        <p:tgtEl>
                                          <p:spTgt spid="7"/>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385" decel="100000"/>
                                        <p:tgtEl>
                                          <p:spTgt spid="9"/>
                                        </p:tgtEl>
                                      </p:cBhvr>
                                    </p:animEffect>
                                    <p:animScale>
                                      <p:cBhvr>
                                        <p:cTn id="37" dur="385" decel="100000"/>
                                        <p:tgtEl>
                                          <p:spTgt spid="9"/>
                                        </p:tgtEl>
                                      </p:cBhvr>
                                      <p:from x="10000" y="10000"/>
                                      <p:to x="200000" y="450000"/>
                                    </p:animScale>
                                    <p:animScale>
                                      <p:cBhvr>
                                        <p:cTn id="38" dur="615" accel="100000" fill="hold">
                                          <p:stCondLst>
                                            <p:cond delay="385"/>
                                          </p:stCondLst>
                                        </p:cTn>
                                        <p:tgtEl>
                                          <p:spTgt spid="9"/>
                                        </p:tgtEl>
                                      </p:cBhvr>
                                      <p:from x="200000" y="450000"/>
                                      <p:to x="100000" y="100000"/>
                                    </p:animScale>
                                    <p:set>
                                      <p:cBhvr>
                                        <p:cTn id="39" dur="385" fill="hold"/>
                                        <p:tgtEl>
                                          <p:spTgt spid="9"/>
                                        </p:tgtEl>
                                        <p:attrNameLst>
                                          <p:attrName>ppt_x</p:attrName>
                                        </p:attrNameLst>
                                      </p:cBhvr>
                                      <p:to>
                                        <p:strVal val="(0.5)"/>
                                      </p:to>
                                    </p:set>
                                    <p:anim from="(0.5)" to="(#ppt_x)" calcmode="lin" valueType="num">
                                      <p:cBhvr>
                                        <p:cTn id="40" dur="615" accel="100000" fill="hold">
                                          <p:stCondLst>
                                            <p:cond delay="385"/>
                                          </p:stCondLst>
                                        </p:cTn>
                                        <p:tgtEl>
                                          <p:spTgt spid="9"/>
                                        </p:tgtEl>
                                        <p:attrNameLst>
                                          <p:attrName>ppt_x</p:attrName>
                                        </p:attrNameLst>
                                      </p:cBhvr>
                                    </p:anim>
                                    <p:set>
                                      <p:cBhvr>
                                        <p:cTn id="41" dur="385" fill="hold"/>
                                        <p:tgtEl>
                                          <p:spTgt spid="9"/>
                                        </p:tgtEl>
                                        <p:attrNameLst>
                                          <p:attrName>ppt_y</p:attrName>
                                        </p:attrNameLst>
                                      </p:cBhvr>
                                      <p:to>
                                        <p:strVal val="(#ppt_y+0.4)"/>
                                      </p:to>
                                    </p:set>
                                    <p:anim from="(#ppt_y+0.4)" to="(#ppt_y)" calcmode="lin" valueType="num">
                                      <p:cBhvr>
                                        <p:cTn id="42" dur="615" accel="100000" fill="hold">
                                          <p:stCondLst>
                                            <p:cond delay="385"/>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Jesus rose bodily from the grave to give us life."/>
          <p:cNvPicPr>
            <a:picLocks noChangeAspect="1" noChangeArrowheads="1"/>
          </p:cNvPicPr>
          <p:nvPr/>
        </p:nvPicPr>
        <p:blipFill>
          <a:blip r:embed="rId2" cstate="print"/>
          <a:srcRect/>
          <a:stretch>
            <a:fillRect/>
          </a:stretch>
        </p:blipFill>
        <p:spPr bwMode="auto">
          <a:xfrm>
            <a:off x="-1" y="0"/>
            <a:ext cx="9196245" cy="6858000"/>
          </a:xfrm>
          <a:prstGeom prst="rect">
            <a:avLst/>
          </a:prstGeom>
          <a:noFill/>
        </p:spPr>
      </p:pic>
      <p:sp>
        <p:nvSpPr>
          <p:cNvPr id="3" name="TextBox 2"/>
          <p:cNvSpPr txBox="1"/>
          <p:nvPr/>
        </p:nvSpPr>
        <p:spPr>
          <a:xfrm>
            <a:off x="0" y="76200"/>
            <a:ext cx="9144000" cy="1323439"/>
          </a:xfrm>
          <a:prstGeom prst="rect">
            <a:avLst/>
          </a:prstGeom>
          <a:solidFill>
            <a:srgbClr val="990000"/>
          </a:solidFill>
          <a:effectLst>
            <a:softEdge rad="127000"/>
          </a:effectLst>
        </p:spPr>
        <p:txBody>
          <a:bodyPr wrap="square" rtlCol="0">
            <a:spAutoFit/>
          </a:bodyPr>
          <a:lstStyle/>
          <a:p>
            <a:pPr algn="ctr"/>
            <a:r>
              <a:rPr lang="en-US" sz="40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Summary of the View of Realized Eschatologists</a:t>
            </a:r>
            <a:endParaRPr lang="en-US" sz="4000" b="1"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p:txBody>
      </p:sp>
      <p:sp>
        <p:nvSpPr>
          <p:cNvPr id="8" name="Rectangle 3"/>
          <p:cNvSpPr txBox="1">
            <a:spLocks noRot="1" noChangeArrowheads="1"/>
          </p:cNvSpPr>
          <p:nvPr/>
        </p:nvSpPr>
        <p:spPr>
          <a:xfrm>
            <a:off x="304800" y="1676400"/>
            <a:ext cx="8610600" cy="4800600"/>
          </a:xfrm>
          <a:prstGeom prst="rect">
            <a:avLst/>
          </a:prstGeom>
          <a:solidFill>
            <a:srgbClr val="FFFF99"/>
          </a:solidFill>
          <a:effectLst>
            <a:softEdge rad="127000"/>
          </a:effectLst>
        </p:spPr>
        <p:txBody>
          <a:bodyPr/>
          <a:lstStyle/>
          <a:p>
            <a:pPr marL="342900" lvl="0" indent="-342900">
              <a:spcBef>
                <a:spcPct val="20000"/>
              </a:spcBef>
              <a:buClr>
                <a:srgbClr val="FF0000"/>
              </a:buClr>
              <a:buFontTx/>
              <a:buChar char="•"/>
            </a:pPr>
            <a:r>
              <a:rPr lang="en-US" sz="2800" b="1" kern="0" dirty="0" smtClean="0">
                <a:effectLst>
                  <a:outerShdw blurRad="38100" dist="38100" dir="2700000" algn="tl">
                    <a:srgbClr val="000000">
                      <a:alpha val="43137"/>
                    </a:srgbClr>
                  </a:outerShdw>
                </a:effectLst>
                <a:latin typeface="Tahoma" pitchFamily="34" charset="0"/>
                <a:cs typeface="Tahoma" pitchFamily="34" charset="0"/>
              </a:rPr>
              <a:t>The identity of the “dead ones” resurrected varies, depending on which proponent of the theory one is reading. Suggestions include:</a:t>
            </a:r>
          </a:p>
          <a:p>
            <a:pPr marL="800100" lvl="1" indent="-342900">
              <a:spcBef>
                <a:spcPct val="20000"/>
              </a:spcBef>
              <a:buClr>
                <a:srgbClr val="FF0000"/>
              </a:buClr>
              <a:buFontTx/>
              <a:buChar char="•"/>
            </a:pPr>
            <a:r>
              <a:rPr lang="en-US" b="1" kern="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The church (from the oppression of Judaism)</a:t>
            </a:r>
          </a:p>
          <a:p>
            <a:pPr marL="800100" lvl="1" indent="-342900">
              <a:spcBef>
                <a:spcPct val="20000"/>
              </a:spcBef>
              <a:buClr>
                <a:srgbClr val="FF0000"/>
              </a:buClr>
              <a:buFontTx/>
              <a:buChar char="•"/>
            </a:pPr>
            <a:r>
              <a:rPr lang="en-US" b="1" kern="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All of God’s spiritual children, including Old Covenant saints and New Testament converts, both Jewish and Gentile</a:t>
            </a:r>
          </a:p>
          <a:p>
            <a:pPr marL="800100" lvl="1" indent="-342900">
              <a:spcBef>
                <a:spcPct val="20000"/>
              </a:spcBef>
              <a:buClr>
                <a:srgbClr val="FF0000"/>
              </a:buClr>
              <a:buFontTx/>
              <a:buChar char="•"/>
            </a:pPr>
            <a:r>
              <a:rPr lang="en-US" b="1" kern="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Dawson believes the discussion of Paul in 1 Corinthians 15 is specifically discussing a “sub-set” of the entire group resurrected, i.e., Old Covenant saints.</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85" decel="100000"/>
                                        <p:tgtEl>
                                          <p:spTgt spid="8">
                                            <p:txEl>
                                              <p:pRg st="0" end="0"/>
                                            </p:txEl>
                                          </p:spTgt>
                                        </p:tgtEl>
                                      </p:cBhvr>
                                    </p:animEffect>
                                    <p:animScale>
                                      <p:cBhvr>
                                        <p:cTn id="8" dur="385" decel="100000"/>
                                        <p:tgtEl>
                                          <p:spTgt spid="8">
                                            <p:txEl>
                                              <p:pRg st="0" end="0"/>
                                            </p:txEl>
                                          </p:spTgt>
                                        </p:tgtEl>
                                      </p:cBhvr>
                                      <p:from x="10000" y="10000"/>
                                      <p:to x="200000" y="450000"/>
                                    </p:animScale>
                                    <p:animScale>
                                      <p:cBhvr>
                                        <p:cTn id="9" dur="615" accel="100000" fill="hold">
                                          <p:stCondLst>
                                            <p:cond delay="385"/>
                                          </p:stCondLst>
                                        </p:cTn>
                                        <p:tgtEl>
                                          <p:spTgt spid="8">
                                            <p:txEl>
                                              <p:pRg st="0" end="0"/>
                                            </p:txEl>
                                          </p:spTgt>
                                        </p:tgtEl>
                                      </p:cBhvr>
                                      <p:from x="200000" y="450000"/>
                                      <p:to x="100000" y="100000"/>
                                    </p:animScale>
                                    <p:set>
                                      <p:cBhvr>
                                        <p:cTn id="10" dur="385" fill="hold"/>
                                        <p:tgtEl>
                                          <p:spTgt spid="8">
                                            <p:txEl>
                                              <p:pRg st="0" end="0"/>
                                            </p:txEl>
                                          </p:spTgt>
                                        </p:tgtEl>
                                        <p:attrNameLst>
                                          <p:attrName>ppt_x</p:attrName>
                                        </p:attrNameLst>
                                      </p:cBhvr>
                                      <p:to>
                                        <p:strVal val="(0.5)"/>
                                      </p:to>
                                    </p:set>
                                    <p:anim from="(0.5)" to="(#ppt_x)" calcmode="lin" valueType="num">
                                      <p:cBhvr>
                                        <p:cTn id="11" dur="615" accel="100000" fill="hold">
                                          <p:stCondLst>
                                            <p:cond delay="385"/>
                                          </p:stCondLst>
                                        </p:cTn>
                                        <p:tgtEl>
                                          <p:spTgt spid="8">
                                            <p:txEl>
                                              <p:pRg st="0" end="0"/>
                                            </p:txEl>
                                          </p:spTgt>
                                        </p:tgtEl>
                                        <p:attrNameLst>
                                          <p:attrName>ppt_x</p:attrName>
                                        </p:attrNameLst>
                                      </p:cBhvr>
                                    </p:anim>
                                    <p:set>
                                      <p:cBhvr>
                                        <p:cTn id="12" dur="385" fill="hold"/>
                                        <p:tgtEl>
                                          <p:spTgt spid="8">
                                            <p:txEl>
                                              <p:pRg st="0" end="0"/>
                                            </p:txEl>
                                          </p:spTgt>
                                        </p:tgtEl>
                                        <p:attrNameLst>
                                          <p:attrName>ppt_y</p:attrName>
                                        </p:attrNameLst>
                                      </p:cBhvr>
                                      <p:to>
                                        <p:strVal val="(#ppt_y+0.4)"/>
                                      </p:to>
                                    </p:set>
                                    <p:anim from="(#ppt_y+0.4)" to="(#ppt_y)" calcmode="lin" valueType="num">
                                      <p:cBhvr>
                                        <p:cTn id="13" dur="615" accel="100000" fill="hold">
                                          <p:stCondLst>
                                            <p:cond delay="385"/>
                                          </p:stCondLst>
                                        </p:cTn>
                                        <p:tgtEl>
                                          <p:spTgt spid="8">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770" decel="100000"/>
                                        <p:tgtEl>
                                          <p:spTgt spid="8">
                                            <p:txEl>
                                              <p:pRg st="1" end="1"/>
                                            </p:txEl>
                                          </p:spTgt>
                                        </p:tgtEl>
                                      </p:cBhvr>
                                    </p:animEffect>
                                    <p:animScale>
                                      <p:cBhvr>
                                        <p:cTn id="19" dur="770" decel="100000"/>
                                        <p:tgtEl>
                                          <p:spTgt spid="8">
                                            <p:txEl>
                                              <p:pRg st="1" end="1"/>
                                            </p:txEl>
                                          </p:spTgt>
                                        </p:tgtEl>
                                      </p:cBhvr>
                                      <p:from x="10000" y="10000"/>
                                      <p:to x="200000" y="450000"/>
                                    </p:animScale>
                                    <p:animScale>
                                      <p:cBhvr>
                                        <p:cTn id="20" dur="1230" accel="100000" fill="hold">
                                          <p:stCondLst>
                                            <p:cond delay="770"/>
                                          </p:stCondLst>
                                        </p:cTn>
                                        <p:tgtEl>
                                          <p:spTgt spid="8">
                                            <p:txEl>
                                              <p:pRg st="1" end="1"/>
                                            </p:txEl>
                                          </p:spTgt>
                                        </p:tgtEl>
                                      </p:cBhvr>
                                      <p:from x="200000" y="450000"/>
                                      <p:to x="100000" y="100000"/>
                                    </p:animScale>
                                    <p:set>
                                      <p:cBhvr>
                                        <p:cTn id="21" dur="770" fill="hold"/>
                                        <p:tgtEl>
                                          <p:spTgt spid="8">
                                            <p:txEl>
                                              <p:pRg st="1" end="1"/>
                                            </p:txEl>
                                          </p:spTgt>
                                        </p:tgtEl>
                                        <p:attrNameLst>
                                          <p:attrName>ppt_x</p:attrName>
                                        </p:attrNameLst>
                                      </p:cBhvr>
                                      <p:to>
                                        <p:strVal val="(0.5)"/>
                                      </p:to>
                                    </p:set>
                                    <p:anim from="(0.5)" to="(#ppt_x)" calcmode="lin" valueType="num">
                                      <p:cBhvr>
                                        <p:cTn id="22" dur="1230" accel="100000" fill="hold">
                                          <p:stCondLst>
                                            <p:cond delay="770"/>
                                          </p:stCondLst>
                                        </p:cTn>
                                        <p:tgtEl>
                                          <p:spTgt spid="8">
                                            <p:txEl>
                                              <p:pRg st="1" end="1"/>
                                            </p:txEl>
                                          </p:spTgt>
                                        </p:tgtEl>
                                        <p:attrNameLst>
                                          <p:attrName>ppt_x</p:attrName>
                                        </p:attrNameLst>
                                      </p:cBhvr>
                                    </p:anim>
                                    <p:set>
                                      <p:cBhvr>
                                        <p:cTn id="23" dur="770" fill="hold"/>
                                        <p:tgtEl>
                                          <p:spTgt spid="8">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8">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770" decel="100000"/>
                                        <p:tgtEl>
                                          <p:spTgt spid="8">
                                            <p:txEl>
                                              <p:pRg st="2" end="2"/>
                                            </p:txEl>
                                          </p:spTgt>
                                        </p:tgtEl>
                                      </p:cBhvr>
                                    </p:animEffect>
                                    <p:animScale>
                                      <p:cBhvr>
                                        <p:cTn id="30" dur="770" decel="100000"/>
                                        <p:tgtEl>
                                          <p:spTgt spid="8">
                                            <p:txEl>
                                              <p:pRg st="2" end="2"/>
                                            </p:txEl>
                                          </p:spTgt>
                                        </p:tgtEl>
                                      </p:cBhvr>
                                      <p:from x="10000" y="10000"/>
                                      <p:to x="200000" y="450000"/>
                                    </p:animScale>
                                    <p:animScale>
                                      <p:cBhvr>
                                        <p:cTn id="31" dur="1230" accel="100000" fill="hold">
                                          <p:stCondLst>
                                            <p:cond delay="770"/>
                                          </p:stCondLst>
                                        </p:cTn>
                                        <p:tgtEl>
                                          <p:spTgt spid="8">
                                            <p:txEl>
                                              <p:pRg st="2" end="2"/>
                                            </p:txEl>
                                          </p:spTgt>
                                        </p:tgtEl>
                                      </p:cBhvr>
                                      <p:from x="200000" y="450000"/>
                                      <p:to x="100000" y="100000"/>
                                    </p:animScale>
                                    <p:set>
                                      <p:cBhvr>
                                        <p:cTn id="32" dur="770" fill="hold"/>
                                        <p:tgtEl>
                                          <p:spTgt spid="8">
                                            <p:txEl>
                                              <p:pRg st="2" end="2"/>
                                            </p:txEl>
                                          </p:spTgt>
                                        </p:tgtEl>
                                        <p:attrNameLst>
                                          <p:attrName>ppt_x</p:attrName>
                                        </p:attrNameLst>
                                      </p:cBhvr>
                                      <p:to>
                                        <p:strVal val="(0.5)"/>
                                      </p:to>
                                    </p:set>
                                    <p:anim from="(0.5)" to="(#ppt_x)" calcmode="lin" valueType="num">
                                      <p:cBhvr>
                                        <p:cTn id="33" dur="1230" accel="100000" fill="hold">
                                          <p:stCondLst>
                                            <p:cond delay="770"/>
                                          </p:stCondLst>
                                        </p:cTn>
                                        <p:tgtEl>
                                          <p:spTgt spid="8">
                                            <p:txEl>
                                              <p:pRg st="2" end="2"/>
                                            </p:txEl>
                                          </p:spTgt>
                                        </p:tgtEl>
                                        <p:attrNameLst>
                                          <p:attrName>ppt_x</p:attrName>
                                        </p:attrNameLst>
                                      </p:cBhvr>
                                    </p:anim>
                                    <p:set>
                                      <p:cBhvr>
                                        <p:cTn id="34" dur="770" fill="hold"/>
                                        <p:tgtEl>
                                          <p:spTgt spid="8">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8">
                                            <p:txEl>
                                              <p:pRg st="2" end="2"/>
                                            </p:txEl>
                                          </p:spTgt>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fade">
                                      <p:cBhvr>
                                        <p:cTn id="40" dur="770" decel="100000"/>
                                        <p:tgtEl>
                                          <p:spTgt spid="8">
                                            <p:txEl>
                                              <p:pRg st="3" end="3"/>
                                            </p:txEl>
                                          </p:spTgt>
                                        </p:tgtEl>
                                      </p:cBhvr>
                                    </p:animEffect>
                                    <p:animScale>
                                      <p:cBhvr>
                                        <p:cTn id="41" dur="770" decel="100000"/>
                                        <p:tgtEl>
                                          <p:spTgt spid="8">
                                            <p:txEl>
                                              <p:pRg st="3" end="3"/>
                                            </p:txEl>
                                          </p:spTgt>
                                        </p:tgtEl>
                                      </p:cBhvr>
                                      <p:from x="10000" y="10000"/>
                                      <p:to x="200000" y="450000"/>
                                    </p:animScale>
                                    <p:animScale>
                                      <p:cBhvr>
                                        <p:cTn id="42" dur="1230" accel="100000" fill="hold">
                                          <p:stCondLst>
                                            <p:cond delay="770"/>
                                          </p:stCondLst>
                                        </p:cTn>
                                        <p:tgtEl>
                                          <p:spTgt spid="8">
                                            <p:txEl>
                                              <p:pRg st="3" end="3"/>
                                            </p:txEl>
                                          </p:spTgt>
                                        </p:tgtEl>
                                      </p:cBhvr>
                                      <p:from x="200000" y="450000"/>
                                      <p:to x="100000" y="100000"/>
                                    </p:animScale>
                                    <p:set>
                                      <p:cBhvr>
                                        <p:cTn id="43" dur="770" fill="hold"/>
                                        <p:tgtEl>
                                          <p:spTgt spid="8">
                                            <p:txEl>
                                              <p:pRg st="3" end="3"/>
                                            </p:txEl>
                                          </p:spTgt>
                                        </p:tgtEl>
                                        <p:attrNameLst>
                                          <p:attrName>ppt_x</p:attrName>
                                        </p:attrNameLst>
                                      </p:cBhvr>
                                      <p:to>
                                        <p:strVal val="(0.5)"/>
                                      </p:to>
                                    </p:set>
                                    <p:anim from="(0.5)" to="(#ppt_x)" calcmode="lin" valueType="num">
                                      <p:cBhvr>
                                        <p:cTn id="44" dur="1230" accel="100000" fill="hold">
                                          <p:stCondLst>
                                            <p:cond delay="770"/>
                                          </p:stCondLst>
                                        </p:cTn>
                                        <p:tgtEl>
                                          <p:spTgt spid="8">
                                            <p:txEl>
                                              <p:pRg st="3" end="3"/>
                                            </p:txEl>
                                          </p:spTgt>
                                        </p:tgtEl>
                                        <p:attrNameLst>
                                          <p:attrName>ppt_x</p:attrName>
                                        </p:attrNameLst>
                                      </p:cBhvr>
                                    </p:anim>
                                    <p:set>
                                      <p:cBhvr>
                                        <p:cTn id="45" dur="770" fill="hold"/>
                                        <p:tgtEl>
                                          <p:spTgt spid="8">
                                            <p:txEl>
                                              <p:pRg st="3" end="3"/>
                                            </p:txEl>
                                          </p:spTgt>
                                        </p:tgtEl>
                                        <p:attrNameLst>
                                          <p:attrName>ppt_y</p:attrName>
                                        </p:attrNameLst>
                                      </p:cBhvr>
                                      <p:to>
                                        <p:strVal val="(#ppt_y+0.4)"/>
                                      </p:to>
                                    </p:set>
                                    <p:anim from="(#ppt_y+0.4)" to="(#ppt_y)" calcmode="lin" valueType="num">
                                      <p:cBhvr>
                                        <p:cTn id="46" dur="1230" accel="100000" fill="hold">
                                          <p:stCondLst>
                                            <p:cond delay="770"/>
                                          </p:stCondLst>
                                        </p:cTn>
                                        <p:tgtEl>
                                          <p:spTgt spid="8">
                                            <p:txEl>
                                              <p:pRg st="3" end="3"/>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vchurchofchrist.org/sermons/2006/resurrection%20part%202b_files/master04_image003.jpg"/>
          <p:cNvPicPr>
            <a:picLocks noChangeAspect="1" noChangeArrowheads="1"/>
          </p:cNvPicPr>
          <p:nvPr/>
        </p:nvPicPr>
        <p:blipFill>
          <a:blip r:embed="rId2" cstate="print"/>
          <a:srcRect/>
          <a:stretch>
            <a:fillRect/>
          </a:stretch>
        </p:blipFill>
        <p:spPr bwMode="auto">
          <a:xfrm>
            <a:off x="0" y="0"/>
            <a:ext cx="9155430" cy="6858000"/>
          </a:xfrm>
          <a:prstGeom prst="rect">
            <a:avLst/>
          </a:prstGeom>
          <a:noFill/>
        </p:spPr>
      </p:pic>
      <p:sp>
        <p:nvSpPr>
          <p:cNvPr id="3" name="TextBox 2"/>
          <p:cNvSpPr txBox="1"/>
          <p:nvPr/>
        </p:nvSpPr>
        <p:spPr>
          <a:xfrm>
            <a:off x="228600" y="179725"/>
            <a:ext cx="3962400" cy="3477875"/>
          </a:xfrm>
          <a:prstGeom prst="rect">
            <a:avLst/>
          </a:prstGeom>
          <a:noFill/>
          <a:effectLst>
            <a:softEdge rad="127000"/>
          </a:effectLst>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latin typeface="Tahoma" pitchFamily="34" charset="0"/>
                <a:cs typeface="Tahoma" pitchFamily="34" charset="0"/>
              </a:rPr>
              <a:t>A Summary of</a:t>
            </a:r>
          </a:p>
          <a:p>
            <a:pPr algn="ctr"/>
            <a:r>
              <a:rPr lang="en-US" sz="4400" b="1" dirty="0" smtClean="0">
                <a:solidFill>
                  <a:srgbClr val="00B0F0"/>
                </a:solidFill>
                <a:effectLst>
                  <a:outerShdw blurRad="38100" dist="38100" dir="2700000" algn="tl">
                    <a:srgbClr val="000000">
                      <a:alpha val="43137"/>
                    </a:srgbClr>
                  </a:outerShdw>
                </a:effectLst>
                <a:latin typeface="Tahoma" pitchFamily="34" charset="0"/>
                <a:cs typeface="Tahoma" pitchFamily="34" charset="0"/>
              </a:rPr>
              <a:t>First</a:t>
            </a:r>
          </a:p>
          <a:p>
            <a:pPr algn="ctr"/>
            <a:r>
              <a:rPr lang="en-US" sz="4400" b="1" dirty="0" smtClean="0">
                <a:solidFill>
                  <a:srgbClr val="00B0F0"/>
                </a:solidFill>
                <a:effectLst>
                  <a:outerShdw blurRad="38100" dist="38100" dir="2700000" algn="tl">
                    <a:srgbClr val="000000">
                      <a:alpha val="43137"/>
                    </a:srgbClr>
                  </a:outerShdw>
                </a:effectLst>
                <a:latin typeface="Tahoma" pitchFamily="34" charset="0"/>
                <a:cs typeface="Tahoma" pitchFamily="34" charset="0"/>
              </a:rPr>
              <a:t>Corinthians 15</a:t>
            </a:r>
            <a:endParaRPr lang="en-US" sz="4400" b="1" dirty="0">
              <a:solidFill>
                <a:srgbClr val="00B0F0"/>
              </a:solidFill>
              <a:effectLst>
                <a:outerShdw blurRad="38100" dist="38100" dir="2700000" algn="tl">
                  <a:srgbClr val="000000">
                    <a:alpha val="43137"/>
                  </a:srgbClr>
                </a:outerShdw>
              </a:effectLst>
              <a:latin typeface="Tahoma" pitchFamily="34" charset="0"/>
              <a:cs typeface="Tahoma" pitchFamily="34" charset="0"/>
            </a:endParaRPr>
          </a:p>
        </p:txBody>
      </p:sp>
      <p:sp>
        <p:nvSpPr>
          <p:cNvPr id="4" name="Rectangle 3"/>
          <p:cNvSpPr txBox="1">
            <a:spLocks noRot="1" noChangeArrowheads="1"/>
          </p:cNvSpPr>
          <p:nvPr/>
        </p:nvSpPr>
        <p:spPr>
          <a:xfrm>
            <a:off x="0" y="3962400"/>
            <a:ext cx="4343400" cy="2057399"/>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rgbClr val="FF0000"/>
              </a:buClr>
              <a:buSzTx/>
              <a:buFontTx/>
              <a:buChar char="•"/>
              <a:tabLst/>
              <a:defRPr/>
            </a:pPr>
            <a:r>
              <a:rPr lang="en-US" sz="3200" b="1" kern="0" dirty="0" smtClean="0">
                <a:solidFill>
                  <a:srgbClr val="FFFF00"/>
                </a:solidFill>
                <a:latin typeface="Tahoma" pitchFamily="34" charset="0"/>
                <a:cs typeface="Tahoma" pitchFamily="34" charset="0"/>
              </a:rPr>
              <a:t>You already accepted the resurrection of the dead.</a:t>
            </a:r>
            <a:endParaRPr kumimoji="0" lang="en-US" sz="3200" b="1" i="0" u="none" strike="noStrike" kern="0" cap="none" spc="0" normalizeH="0" baseline="0" noProof="0" dirty="0" smtClean="0">
              <a:ln>
                <a:noFill/>
              </a:ln>
              <a:solidFill>
                <a:srgbClr val="FFFF00"/>
              </a:solidFill>
              <a:effectLst/>
              <a:uLnTx/>
              <a:uFillTx/>
              <a:latin typeface="Tahoma" pitchFamily="34" charset="0"/>
              <a:cs typeface="Tahoma" pitchFamily="34" charset="0"/>
            </a:endParaRPr>
          </a:p>
        </p:txBody>
      </p:sp>
      <p:sp>
        <p:nvSpPr>
          <p:cNvPr id="5" name="Rectangle 3"/>
          <p:cNvSpPr txBox="1">
            <a:spLocks noRot="1" noChangeArrowheads="1"/>
          </p:cNvSpPr>
          <p:nvPr/>
        </p:nvSpPr>
        <p:spPr>
          <a:xfrm>
            <a:off x="0" y="3962400"/>
            <a:ext cx="4343400" cy="1752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rgbClr val="FF0000"/>
              </a:buClr>
              <a:buSzTx/>
              <a:buFontTx/>
              <a:buChar char="•"/>
              <a:tabLst/>
              <a:defRPr/>
            </a:pPr>
            <a:r>
              <a:rPr lang="en-US" sz="3200" b="1" kern="0" dirty="0" smtClean="0">
                <a:solidFill>
                  <a:srgbClr val="FFFF00"/>
                </a:solidFill>
                <a:latin typeface="Tahoma" pitchFamily="34" charset="0"/>
                <a:cs typeface="Tahoma" pitchFamily="34" charset="0"/>
              </a:rPr>
              <a:t>The consequences of no resurrection of Christ</a:t>
            </a:r>
            <a:endParaRPr kumimoji="0" lang="en-US" sz="3200" b="1" i="0" u="none" strike="noStrike" kern="0" cap="none" spc="0" normalizeH="0" baseline="0" noProof="0" dirty="0" smtClean="0">
              <a:ln>
                <a:noFill/>
              </a:ln>
              <a:solidFill>
                <a:srgbClr val="FFFF00"/>
              </a:solidFill>
              <a:effectLst/>
              <a:uLnTx/>
              <a:uFillTx/>
              <a:latin typeface="Tahoma" pitchFamily="34" charset="0"/>
              <a:cs typeface="Tahoma" pitchFamily="34" charset="0"/>
            </a:endParaRPr>
          </a:p>
        </p:txBody>
      </p:sp>
      <p:sp>
        <p:nvSpPr>
          <p:cNvPr id="6" name="Rectangle 3"/>
          <p:cNvSpPr txBox="1">
            <a:spLocks noRot="1" noChangeArrowheads="1"/>
          </p:cNvSpPr>
          <p:nvPr/>
        </p:nvSpPr>
        <p:spPr>
          <a:xfrm>
            <a:off x="0" y="3962400"/>
            <a:ext cx="4343400" cy="12954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rgbClr val="FF0000"/>
              </a:buClr>
              <a:buSzTx/>
              <a:buFontTx/>
              <a:buChar char="•"/>
              <a:tabLst/>
              <a:defRPr/>
            </a:pPr>
            <a:r>
              <a:rPr lang="en-US" sz="3200" b="1" kern="0" dirty="0" smtClean="0">
                <a:solidFill>
                  <a:srgbClr val="FFFF00"/>
                </a:solidFill>
                <a:latin typeface="Tahoma" pitchFamily="34" charset="0"/>
                <a:cs typeface="Tahoma" pitchFamily="34" charset="0"/>
              </a:rPr>
              <a:t>What kind of body?</a:t>
            </a:r>
            <a:endParaRPr kumimoji="0" lang="en-US" sz="3200" b="1" i="0" u="none" strike="noStrike" kern="0" cap="none" spc="0" normalizeH="0" baseline="0" noProof="0" dirty="0">
              <a:ln>
                <a:noFill/>
              </a:ln>
              <a:solidFill>
                <a:srgbClr val="FFFF00"/>
              </a:solidFill>
              <a:effectLst/>
              <a:uLnTx/>
              <a:uFillTx/>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par>
                          <p:cTn id="14" fill="hold">
                            <p:stCondLst>
                              <p:cond delay="0"/>
                            </p:stCondLst>
                            <p:childTnLst>
                              <p:par>
                                <p:cTn id="15" presetID="56" presetClass="path" presetSubtype="0" accel="50000" decel="50000" fill="hold" grpId="1" nodeType="afterEffect">
                                  <p:stCondLst>
                                    <p:cond delay="0"/>
                                  </p:stCondLst>
                                  <p:childTnLst>
                                    <p:animMotion origin="layout" path="M 0 -3.7037E-7 L 0.50417 -0.47106 " pathEditMode="relative" rAng="0" ptsTypes="AA">
                                      <p:cBhvr>
                                        <p:cTn id="16" dur="2000" fill="hold"/>
                                        <p:tgtEl>
                                          <p:spTgt spid="4">
                                            <p:txEl>
                                              <p:pRg st="0" end="0"/>
                                            </p:txEl>
                                          </p:spTgt>
                                        </p:tgtEl>
                                        <p:attrNameLst>
                                          <p:attrName>ppt_x</p:attrName>
                                          <p:attrName>ppt_y</p:attrName>
                                        </p:attrNameLst>
                                      </p:cBhvr>
                                      <p:rCtr x="25200" y="-23600"/>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par>
                          <p:cTn id="21" fill="hold">
                            <p:stCondLst>
                              <p:cond delay="0"/>
                            </p:stCondLst>
                            <p:childTnLst>
                              <p:par>
                                <p:cTn id="22" presetID="56" presetClass="path" presetSubtype="0" accel="50000" decel="50000" fill="hold" grpId="1" nodeType="afterEffect">
                                  <p:stCondLst>
                                    <p:cond delay="0"/>
                                  </p:stCondLst>
                                  <p:childTnLst>
                                    <p:animMotion origin="layout" path="M 3.88889E-6 -2.22222E-6 L 0.50034 -0.14653 " pathEditMode="relative" rAng="0" ptsTypes="AA">
                                      <p:cBhvr>
                                        <p:cTn id="23" dur="2000" fill="hold"/>
                                        <p:tgtEl>
                                          <p:spTgt spid="5">
                                            <p:txEl>
                                              <p:pRg st="0" end="0"/>
                                            </p:txEl>
                                          </p:spTgt>
                                        </p:tgtEl>
                                        <p:attrNameLst>
                                          <p:attrName>ppt_x</p:attrName>
                                          <p:attrName>ppt_y</p:attrName>
                                        </p:attrNameLst>
                                      </p:cBhvr>
                                      <p:rCtr x="25000" y="-7300"/>
                                    </p:animMotion>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childTnLst>
                                </p:cTn>
                              </p:par>
                            </p:childTnLst>
                          </p:cTn>
                        </p:par>
                        <p:par>
                          <p:cTn id="28" fill="hold">
                            <p:stCondLst>
                              <p:cond delay="0"/>
                            </p:stCondLst>
                            <p:childTnLst>
                              <p:par>
                                <p:cTn id="29" presetID="56" presetClass="path" presetSubtype="0" accel="50000" decel="50000" fill="hold" grpId="1" nodeType="afterEffect">
                                  <p:stCondLst>
                                    <p:cond delay="0"/>
                                  </p:stCondLst>
                                  <p:childTnLst>
                                    <p:animMotion origin="layout" path="M 1.38889E-6 4.44444E-6 L 0.50295 0.11111 " pathEditMode="relative" rAng="0" ptsTypes="AA">
                                      <p:cBhvr>
                                        <p:cTn id="30" dur="2000" fill="hold"/>
                                        <p:tgtEl>
                                          <p:spTgt spid="6">
                                            <p:txEl>
                                              <p:pRg st="0" end="0"/>
                                            </p:txEl>
                                          </p:spTgt>
                                        </p:tgtEl>
                                        <p:attrNameLst>
                                          <p:attrName>ppt_x</p:attrName>
                                          <p:attrName>ppt_y</p:attrName>
                                        </p:attrNameLst>
                                      </p:cBhvr>
                                      <p:rCtr x="25100" y="5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4" grpId="1" build="allAtOnce"/>
      <p:bldP spid="5" grpId="0" build="p"/>
      <p:bldP spid="5" grpId="1" build="allAtOnce"/>
      <p:bldP spid="6" grpId="0" build="p"/>
      <p:bldP spid="6" grpI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Dawn of the Golden Age of Last Judgment - by His Resurrection Jesus has given the definitive proof of the general resurrection."/>
          <p:cNvPicPr>
            <a:picLocks noChangeAspect="1" noChangeArrowheads="1"/>
          </p:cNvPicPr>
          <p:nvPr/>
        </p:nvPicPr>
        <p:blipFill>
          <a:blip r:embed="rId2" cstate="print"/>
          <a:srcRect/>
          <a:stretch>
            <a:fillRect/>
          </a:stretch>
        </p:blipFill>
        <p:spPr bwMode="auto">
          <a:xfrm>
            <a:off x="0" y="838200"/>
            <a:ext cx="9150096" cy="6019800"/>
          </a:xfrm>
          <a:prstGeom prst="rect">
            <a:avLst/>
          </a:prstGeom>
          <a:noFill/>
        </p:spPr>
      </p:pic>
      <p:sp>
        <p:nvSpPr>
          <p:cNvPr id="3" name="Rectangle 2"/>
          <p:cNvSpPr/>
          <p:nvPr/>
        </p:nvSpPr>
        <p:spPr bwMode="auto">
          <a:xfrm>
            <a:off x="0" y="0"/>
            <a:ext cx="9144000" cy="914400"/>
          </a:xfrm>
          <a:prstGeom prst="rect">
            <a:avLst/>
          </a:prstGeom>
          <a:solidFill>
            <a:srgbClr val="9966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Arguments from First Corinthians 15</a:t>
            </a:r>
            <a:endParaRPr kumimoji="0" lang="en-US" sz="36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4" name="Rectangle 6"/>
          <p:cNvSpPr txBox="1">
            <a:spLocks noRot="1" noChangeArrowheads="1"/>
          </p:cNvSpPr>
          <p:nvPr/>
        </p:nvSpPr>
        <p:spPr>
          <a:xfrm>
            <a:off x="533400" y="1143000"/>
            <a:ext cx="8229600" cy="1219200"/>
          </a:xfrm>
          <a:prstGeom prst="rect">
            <a:avLst/>
          </a:prstGeom>
          <a:solidFill>
            <a:srgbClr val="990000"/>
          </a:solidFill>
          <a:effectLst>
            <a:softEdge rad="127000"/>
          </a:effectLst>
        </p:spPr>
        <p:txBody>
          <a:bodyPr/>
          <a:lstStyle/>
          <a:p>
            <a:pPr marL="342900" marR="0" lvl="0" indent="-342900" algn="l" defTabSz="914400" rtl="0" eaLnBrk="0" fontAlgn="base" latinLnBrk="0" hangingPunct="0">
              <a:lnSpc>
                <a:spcPct val="100000"/>
              </a:lnSpc>
              <a:spcBef>
                <a:spcPct val="20000"/>
              </a:spcBef>
              <a:spcAft>
                <a:spcPct val="0"/>
              </a:spcAft>
              <a:buClr>
                <a:srgbClr val="00B0F0"/>
              </a:buClr>
              <a:buSzPct val="100000"/>
              <a:buFontTx/>
              <a:buChar char="•"/>
              <a:tabLst/>
              <a:defRPr/>
            </a:pPr>
            <a:r>
              <a:rPr lang="en-US" sz="3200" b="1" kern="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The overall context of First Corinthians</a:t>
            </a:r>
            <a:r>
              <a:rPr kumimoji="0" lang="en-US" sz="32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ahoma" pitchFamily="34" charset="0"/>
                <a:cs typeface="Tahoma" pitchFamily="34" charset="0"/>
              </a:rPr>
              <a:t> </a:t>
            </a:r>
            <a:endParaRPr kumimoji="0" lang="en-US" sz="32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Tahoma" pitchFamily="34" charset="0"/>
              <a:cs typeface="Tahoma" pitchFamily="34" charset="0"/>
            </a:endParaRPr>
          </a:p>
        </p:txBody>
      </p:sp>
      <p:sp>
        <p:nvSpPr>
          <p:cNvPr id="5" name="Rectangle 6"/>
          <p:cNvSpPr txBox="1">
            <a:spLocks noRot="1" noChangeArrowheads="1"/>
          </p:cNvSpPr>
          <p:nvPr/>
        </p:nvSpPr>
        <p:spPr>
          <a:xfrm>
            <a:off x="533400" y="2438400"/>
            <a:ext cx="8229600" cy="1143000"/>
          </a:xfrm>
          <a:prstGeom prst="rect">
            <a:avLst/>
          </a:prstGeom>
          <a:solidFill>
            <a:srgbClr val="990000"/>
          </a:solidFill>
          <a:effectLst>
            <a:softEdge rad="127000"/>
          </a:effectLst>
        </p:spPr>
        <p:txBody>
          <a:bodyPr/>
          <a:lstStyle/>
          <a:p>
            <a:pPr marL="342900" marR="0" lvl="0" indent="-342900" algn="l" defTabSz="914400" rtl="0" eaLnBrk="0" fontAlgn="base" latinLnBrk="0" hangingPunct="0">
              <a:lnSpc>
                <a:spcPct val="100000"/>
              </a:lnSpc>
              <a:spcBef>
                <a:spcPct val="20000"/>
              </a:spcBef>
              <a:spcAft>
                <a:spcPct val="0"/>
              </a:spcAft>
              <a:buClr>
                <a:srgbClr val="00B0F0"/>
              </a:buClr>
              <a:buSzPct val="100000"/>
              <a:buFontTx/>
              <a:buChar char="•"/>
              <a:tabLst/>
              <a:defRPr/>
            </a:pPr>
            <a:r>
              <a:rPr lang="en-US" sz="3200" b="1" kern="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The nature of the “death” in chapter 15</a:t>
            </a:r>
            <a:r>
              <a:rPr kumimoji="0" lang="en-US" sz="32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ahoma" pitchFamily="34" charset="0"/>
                <a:cs typeface="Tahoma" pitchFamily="34" charset="0"/>
              </a:rPr>
              <a:t> </a:t>
            </a:r>
            <a:endParaRPr kumimoji="0" lang="en-US" sz="32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Tahoma" pitchFamily="34" charset="0"/>
              <a:cs typeface="Tahoma" pitchFamily="34" charset="0"/>
            </a:endParaRPr>
          </a:p>
        </p:txBody>
      </p:sp>
      <p:sp>
        <p:nvSpPr>
          <p:cNvPr id="7" name="Rectangle 6"/>
          <p:cNvSpPr txBox="1">
            <a:spLocks noRot="1" noChangeArrowheads="1"/>
          </p:cNvSpPr>
          <p:nvPr/>
        </p:nvSpPr>
        <p:spPr>
          <a:xfrm>
            <a:off x="533400" y="3657600"/>
            <a:ext cx="8229600" cy="609600"/>
          </a:xfrm>
          <a:prstGeom prst="rect">
            <a:avLst/>
          </a:prstGeom>
          <a:solidFill>
            <a:srgbClr val="990000"/>
          </a:solidFill>
          <a:effectLst>
            <a:softEdge rad="127000"/>
          </a:effectLst>
        </p:spPr>
        <p:txBody>
          <a:bodyPr/>
          <a:lstStyle/>
          <a:p>
            <a:pPr marL="342900" marR="0" lvl="0" indent="-342900" algn="l" defTabSz="914400" rtl="0" eaLnBrk="0" fontAlgn="base" latinLnBrk="0" hangingPunct="0">
              <a:lnSpc>
                <a:spcPct val="100000"/>
              </a:lnSpc>
              <a:spcBef>
                <a:spcPct val="20000"/>
              </a:spcBef>
              <a:spcAft>
                <a:spcPct val="0"/>
              </a:spcAft>
              <a:buClr>
                <a:srgbClr val="00B0F0"/>
              </a:buClr>
              <a:buSzPct val="100000"/>
              <a:buFontTx/>
              <a:buChar char="•"/>
              <a:tabLst/>
              <a:defRPr/>
            </a:pPr>
            <a:r>
              <a:rPr lang="en-US" sz="3200" b="1" kern="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The use of the present passive tense</a:t>
            </a:r>
            <a:r>
              <a:rPr kumimoji="0" lang="en-US" sz="32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ahoma" pitchFamily="34" charset="0"/>
                <a:cs typeface="Tahoma" pitchFamily="34" charset="0"/>
              </a:rPr>
              <a:t> </a:t>
            </a:r>
            <a:endParaRPr kumimoji="0" lang="en-US" sz="32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Tahoma" pitchFamily="34" charset="0"/>
              <a:cs typeface="Tahoma" pitchFamily="34" charset="0"/>
            </a:endParaRPr>
          </a:p>
        </p:txBody>
      </p:sp>
      <p:sp>
        <p:nvSpPr>
          <p:cNvPr id="8" name="Rectangle 6"/>
          <p:cNvSpPr txBox="1">
            <a:spLocks noRot="1" noChangeArrowheads="1"/>
          </p:cNvSpPr>
          <p:nvPr/>
        </p:nvSpPr>
        <p:spPr>
          <a:xfrm>
            <a:off x="533400" y="4419600"/>
            <a:ext cx="8229600" cy="609600"/>
          </a:xfrm>
          <a:prstGeom prst="rect">
            <a:avLst/>
          </a:prstGeom>
          <a:solidFill>
            <a:srgbClr val="990000"/>
          </a:solidFill>
          <a:effectLst>
            <a:softEdge rad="127000"/>
          </a:effectLst>
        </p:spPr>
        <p:txBody>
          <a:bodyPr/>
          <a:lstStyle/>
          <a:p>
            <a:pPr marL="342900" marR="0" lvl="0" indent="-342900" algn="l" defTabSz="914400" rtl="0" eaLnBrk="0" fontAlgn="base" latinLnBrk="0" hangingPunct="0">
              <a:lnSpc>
                <a:spcPct val="100000"/>
              </a:lnSpc>
              <a:spcBef>
                <a:spcPct val="20000"/>
              </a:spcBef>
              <a:spcAft>
                <a:spcPct val="0"/>
              </a:spcAft>
              <a:buClr>
                <a:srgbClr val="00B0F0"/>
              </a:buClr>
              <a:buSzPct val="100000"/>
              <a:buFontTx/>
              <a:buChar char="•"/>
              <a:tabLst/>
              <a:defRPr/>
            </a:pPr>
            <a:r>
              <a:rPr lang="en-US" sz="3200" b="1" kern="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The use of “body” versus “bodies”</a:t>
            </a:r>
            <a:endParaRPr kumimoji="0" lang="en-US" sz="32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Tahoma" pitchFamily="34" charset="0"/>
              <a:cs typeface="Tahoma" pitchFamily="34" charset="0"/>
            </a:endParaRPr>
          </a:p>
        </p:txBody>
      </p:sp>
      <p:sp>
        <p:nvSpPr>
          <p:cNvPr id="9" name="Rectangle 6"/>
          <p:cNvSpPr txBox="1">
            <a:spLocks noRot="1" noChangeArrowheads="1"/>
          </p:cNvSpPr>
          <p:nvPr/>
        </p:nvSpPr>
        <p:spPr>
          <a:xfrm>
            <a:off x="533400" y="5181600"/>
            <a:ext cx="8229600" cy="1219200"/>
          </a:xfrm>
          <a:prstGeom prst="rect">
            <a:avLst/>
          </a:prstGeom>
          <a:solidFill>
            <a:srgbClr val="990000"/>
          </a:solidFill>
          <a:effectLst>
            <a:softEdge rad="127000"/>
          </a:effectLst>
        </p:spPr>
        <p:txBody>
          <a:bodyPr/>
          <a:lstStyle/>
          <a:p>
            <a:pPr marL="342900" marR="0" lvl="0" indent="-342900" algn="l" defTabSz="914400" rtl="0" eaLnBrk="0" fontAlgn="base" latinLnBrk="0" hangingPunct="0">
              <a:lnSpc>
                <a:spcPct val="100000"/>
              </a:lnSpc>
              <a:spcBef>
                <a:spcPct val="20000"/>
              </a:spcBef>
              <a:spcAft>
                <a:spcPct val="0"/>
              </a:spcAft>
              <a:buClr>
                <a:srgbClr val="00B0F0"/>
              </a:buClr>
              <a:buSzPct val="100000"/>
              <a:buFontTx/>
              <a:buChar char="•"/>
              <a:tabLst/>
              <a:defRPr/>
            </a:pPr>
            <a:r>
              <a:rPr lang="en-US" sz="3200" b="1" kern="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The use of quotations from Old Testament prophets</a:t>
            </a:r>
            <a:endParaRPr kumimoji="0" lang="en-US" sz="32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52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 calcmode="lin" valueType="num">
                                      <p:cBhvr>
                                        <p:cTn id="13" dur="2000" fill="hold"/>
                                        <p:tgtEl>
                                          <p:spTgt spid="4"/>
                                        </p:tgtEl>
                                        <p:attrNameLst>
                                          <p:attrName>ppt_x</p:attrName>
                                        </p:attrNameLst>
                                      </p:cBhvr>
                                      <p:tavLst>
                                        <p:tav tm="0">
                                          <p:val>
                                            <p:fltVal val="0.5"/>
                                          </p:val>
                                        </p:tav>
                                        <p:tav tm="100000">
                                          <p:val>
                                            <p:strVal val="#ppt_x"/>
                                          </p:val>
                                        </p:tav>
                                      </p:tavLst>
                                    </p:anim>
                                    <p:anim calcmode="lin" valueType="num">
                                      <p:cBhvr>
                                        <p:cTn id="14" dur="2000" fill="hold"/>
                                        <p:tgtEl>
                                          <p:spTgt spid="4"/>
                                        </p:tgtEl>
                                        <p:attrNameLst>
                                          <p:attrName>ppt_y</p:attrName>
                                        </p:attrNameLst>
                                      </p:cBhvr>
                                      <p:tavLst>
                                        <p:tav tm="0">
                                          <p:val>
                                            <p:fltVal val="0.5"/>
                                          </p:val>
                                        </p:tav>
                                        <p:tav tm="100000">
                                          <p:val>
                                            <p:strVal val="#ppt_y"/>
                                          </p:val>
                                        </p:tav>
                                      </p:tavLst>
                                    </p:anim>
                                  </p:childTnLst>
                                </p:cTn>
                              </p:par>
                            </p:childTnLst>
                          </p:cTn>
                        </p:par>
                        <p:par>
                          <p:cTn id="15" fill="hold">
                            <p:stCondLst>
                              <p:cond delay="3000"/>
                            </p:stCondLst>
                            <p:childTnLst>
                              <p:par>
                                <p:cTn id="16" presetID="23" presetClass="entr" presetSubtype="52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0" fill="hold"/>
                                        <p:tgtEl>
                                          <p:spTgt spid="5"/>
                                        </p:tgtEl>
                                        <p:attrNameLst>
                                          <p:attrName>ppt_w</p:attrName>
                                        </p:attrNameLst>
                                      </p:cBhvr>
                                      <p:tavLst>
                                        <p:tav tm="0">
                                          <p:val>
                                            <p:fltVal val="0"/>
                                          </p:val>
                                        </p:tav>
                                        <p:tav tm="100000">
                                          <p:val>
                                            <p:strVal val="#ppt_w"/>
                                          </p:val>
                                        </p:tav>
                                      </p:tavLst>
                                    </p:anim>
                                    <p:anim calcmode="lin" valueType="num">
                                      <p:cBhvr>
                                        <p:cTn id="19" dur="2000" fill="hold"/>
                                        <p:tgtEl>
                                          <p:spTgt spid="5"/>
                                        </p:tgtEl>
                                        <p:attrNameLst>
                                          <p:attrName>ppt_h</p:attrName>
                                        </p:attrNameLst>
                                      </p:cBhvr>
                                      <p:tavLst>
                                        <p:tav tm="0">
                                          <p:val>
                                            <p:fltVal val="0"/>
                                          </p:val>
                                        </p:tav>
                                        <p:tav tm="100000">
                                          <p:val>
                                            <p:strVal val="#ppt_h"/>
                                          </p:val>
                                        </p:tav>
                                      </p:tavLst>
                                    </p:anim>
                                    <p:anim calcmode="lin" valueType="num">
                                      <p:cBhvr>
                                        <p:cTn id="20" dur="2000" fill="hold"/>
                                        <p:tgtEl>
                                          <p:spTgt spid="5"/>
                                        </p:tgtEl>
                                        <p:attrNameLst>
                                          <p:attrName>ppt_x</p:attrName>
                                        </p:attrNameLst>
                                      </p:cBhvr>
                                      <p:tavLst>
                                        <p:tav tm="0">
                                          <p:val>
                                            <p:fltVal val="0.5"/>
                                          </p:val>
                                        </p:tav>
                                        <p:tav tm="100000">
                                          <p:val>
                                            <p:strVal val="#ppt_x"/>
                                          </p:val>
                                        </p:tav>
                                      </p:tavLst>
                                    </p:anim>
                                    <p:anim calcmode="lin" valueType="num">
                                      <p:cBhvr>
                                        <p:cTn id="21" dur="2000" fill="hold"/>
                                        <p:tgtEl>
                                          <p:spTgt spid="5"/>
                                        </p:tgtEl>
                                        <p:attrNameLst>
                                          <p:attrName>ppt_y</p:attrName>
                                        </p:attrNameLst>
                                      </p:cBhvr>
                                      <p:tavLst>
                                        <p:tav tm="0">
                                          <p:val>
                                            <p:fltVal val="0.5"/>
                                          </p:val>
                                        </p:tav>
                                        <p:tav tm="100000">
                                          <p:val>
                                            <p:strVal val="#ppt_y"/>
                                          </p:val>
                                        </p:tav>
                                      </p:tavLst>
                                    </p:anim>
                                  </p:childTnLst>
                                </p:cTn>
                              </p:par>
                            </p:childTnLst>
                          </p:cTn>
                        </p:par>
                        <p:par>
                          <p:cTn id="22" fill="hold">
                            <p:stCondLst>
                              <p:cond delay="5000"/>
                            </p:stCondLst>
                            <p:childTnLst>
                              <p:par>
                                <p:cTn id="23" presetID="23" presetClass="entr" presetSubtype="52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p:val>
                                            <p:fltVal val="0"/>
                                          </p:val>
                                        </p:tav>
                                        <p:tav tm="100000">
                                          <p:val>
                                            <p:strVal val="#ppt_w"/>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anim calcmode="lin" valueType="num">
                                      <p:cBhvr>
                                        <p:cTn id="27" dur="2000" fill="hold"/>
                                        <p:tgtEl>
                                          <p:spTgt spid="7"/>
                                        </p:tgtEl>
                                        <p:attrNameLst>
                                          <p:attrName>ppt_x</p:attrName>
                                        </p:attrNameLst>
                                      </p:cBhvr>
                                      <p:tavLst>
                                        <p:tav tm="0">
                                          <p:val>
                                            <p:fltVal val="0.5"/>
                                          </p:val>
                                        </p:tav>
                                        <p:tav tm="100000">
                                          <p:val>
                                            <p:strVal val="#ppt_x"/>
                                          </p:val>
                                        </p:tav>
                                      </p:tavLst>
                                    </p:anim>
                                    <p:anim calcmode="lin" valueType="num">
                                      <p:cBhvr>
                                        <p:cTn id="28" dur="2000" fill="hold"/>
                                        <p:tgtEl>
                                          <p:spTgt spid="7"/>
                                        </p:tgtEl>
                                        <p:attrNameLst>
                                          <p:attrName>ppt_y</p:attrName>
                                        </p:attrNameLst>
                                      </p:cBhvr>
                                      <p:tavLst>
                                        <p:tav tm="0">
                                          <p:val>
                                            <p:fltVal val="0.5"/>
                                          </p:val>
                                        </p:tav>
                                        <p:tav tm="100000">
                                          <p:val>
                                            <p:strVal val="#ppt_y"/>
                                          </p:val>
                                        </p:tav>
                                      </p:tavLst>
                                    </p:anim>
                                  </p:childTnLst>
                                </p:cTn>
                              </p:par>
                            </p:childTnLst>
                          </p:cTn>
                        </p:par>
                        <p:par>
                          <p:cTn id="29" fill="hold">
                            <p:stCondLst>
                              <p:cond delay="7000"/>
                            </p:stCondLst>
                            <p:childTnLst>
                              <p:par>
                                <p:cTn id="30" presetID="23" presetClass="entr" presetSubtype="52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2000" fill="hold"/>
                                        <p:tgtEl>
                                          <p:spTgt spid="8"/>
                                        </p:tgtEl>
                                        <p:attrNameLst>
                                          <p:attrName>ppt_w</p:attrName>
                                        </p:attrNameLst>
                                      </p:cBhvr>
                                      <p:tavLst>
                                        <p:tav tm="0">
                                          <p:val>
                                            <p:fltVal val="0"/>
                                          </p:val>
                                        </p:tav>
                                        <p:tav tm="100000">
                                          <p:val>
                                            <p:strVal val="#ppt_w"/>
                                          </p:val>
                                        </p:tav>
                                      </p:tavLst>
                                    </p:anim>
                                    <p:anim calcmode="lin" valueType="num">
                                      <p:cBhvr>
                                        <p:cTn id="33" dur="2000" fill="hold"/>
                                        <p:tgtEl>
                                          <p:spTgt spid="8"/>
                                        </p:tgtEl>
                                        <p:attrNameLst>
                                          <p:attrName>ppt_h</p:attrName>
                                        </p:attrNameLst>
                                      </p:cBhvr>
                                      <p:tavLst>
                                        <p:tav tm="0">
                                          <p:val>
                                            <p:fltVal val="0"/>
                                          </p:val>
                                        </p:tav>
                                        <p:tav tm="100000">
                                          <p:val>
                                            <p:strVal val="#ppt_h"/>
                                          </p:val>
                                        </p:tav>
                                      </p:tavLst>
                                    </p:anim>
                                    <p:anim calcmode="lin" valueType="num">
                                      <p:cBhvr>
                                        <p:cTn id="34" dur="2000" fill="hold"/>
                                        <p:tgtEl>
                                          <p:spTgt spid="8"/>
                                        </p:tgtEl>
                                        <p:attrNameLst>
                                          <p:attrName>ppt_x</p:attrName>
                                        </p:attrNameLst>
                                      </p:cBhvr>
                                      <p:tavLst>
                                        <p:tav tm="0">
                                          <p:val>
                                            <p:fltVal val="0.5"/>
                                          </p:val>
                                        </p:tav>
                                        <p:tav tm="100000">
                                          <p:val>
                                            <p:strVal val="#ppt_x"/>
                                          </p:val>
                                        </p:tav>
                                      </p:tavLst>
                                    </p:anim>
                                    <p:anim calcmode="lin" valueType="num">
                                      <p:cBhvr>
                                        <p:cTn id="35" dur="2000" fill="hold"/>
                                        <p:tgtEl>
                                          <p:spTgt spid="8"/>
                                        </p:tgtEl>
                                        <p:attrNameLst>
                                          <p:attrName>ppt_y</p:attrName>
                                        </p:attrNameLst>
                                      </p:cBhvr>
                                      <p:tavLst>
                                        <p:tav tm="0">
                                          <p:val>
                                            <p:fltVal val="0.5"/>
                                          </p:val>
                                        </p:tav>
                                        <p:tav tm="100000">
                                          <p:val>
                                            <p:strVal val="#ppt_y"/>
                                          </p:val>
                                        </p:tav>
                                      </p:tavLst>
                                    </p:anim>
                                  </p:childTnLst>
                                </p:cTn>
                              </p:par>
                            </p:childTnLst>
                          </p:cTn>
                        </p:par>
                        <p:par>
                          <p:cTn id="36" fill="hold">
                            <p:stCondLst>
                              <p:cond delay="9000"/>
                            </p:stCondLst>
                            <p:childTnLst>
                              <p:par>
                                <p:cTn id="37" presetID="23" presetClass="entr" presetSubtype="52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2000" fill="hold"/>
                                        <p:tgtEl>
                                          <p:spTgt spid="9"/>
                                        </p:tgtEl>
                                        <p:attrNameLst>
                                          <p:attrName>ppt_w</p:attrName>
                                        </p:attrNameLst>
                                      </p:cBhvr>
                                      <p:tavLst>
                                        <p:tav tm="0">
                                          <p:val>
                                            <p:fltVal val="0"/>
                                          </p:val>
                                        </p:tav>
                                        <p:tav tm="100000">
                                          <p:val>
                                            <p:strVal val="#ppt_w"/>
                                          </p:val>
                                        </p:tav>
                                      </p:tavLst>
                                    </p:anim>
                                    <p:anim calcmode="lin" valueType="num">
                                      <p:cBhvr>
                                        <p:cTn id="40" dur="2000" fill="hold"/>
                                        <p:tgtEl>
                                          <p:spTgt spid="9"/>
                                        </p:tgtEl>
                                        <p:attrNameLst>
                                          <p:attrName>ppt_h</p:attrName>
                                        </p:attrNameLst>
                                      </p:cBhvr>
                                      <p:tavLst>
                                        <p:tav tm="0">
                                          <p:val>
                                            <p:fltVal val="0"/>
                                          </p:val>
                                        </p:tav>
                                        <p:tav tm="100000">
                                          <p:val>
                                            <p:strVal val="#ppt_h"/>
                                          </p:val>
                                        </p:tav>
                                      </p:tavLst>
                                    </p:anim>
                                    <p:anim calcmode="lin" valueType="num">
                                      <p:cBhvr>
                                        <p:cTn id="41" dur="2000" fill="hold"/>
                                        <p:tgtEl>
                                          <p:spTgt spid="9"/>
                                        </p:tgtEl>
                                        <p:attrNameLst>
                                          <p:attrName>ppt_x</p:attrName>
                                        </p:attrNameLst>
                                      </p:cBhvr>
                                      <p:tavLst>
                                        <p:tav tm="0">
                                          <p:val>
                                            <p:fltVal val="0.5"/>
                                          </p:val>
                                        </p:tav>
                                        <p:tav tm="100000">
                                          <p:val>
                                            <p:strVal val="#ppt_x"/>
                                          </p:val>
                                        </p:tav>
                                      </p:tavLst>
                                    </p:anim>
                                    <p:anim calcmode="lin" valueType="num">
                                      <p:cBhvr>
                                        <p:cTn id="42" dur="20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autoUpdateAnimBg="0"/>
      <p:bldP spid="7" grpId="0" animBg="1" autoUpdateAnimBg="0"/>
      <p:bldP spid="8" grpId="0" animBg="1" autoUpdateAnimBg="0"/>
      <p:bldP spid="9"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gnmagazine.org/issues/gn81/jesus-christ-resurrection.jpg"/>
          <p:cNvPicPr>
            <a:picLocks noChangeAspect="1" noChangeArrowheads="1"/>
          </p:cNvPicPr>
          <p:nvPr/>
        </p:nvPicPr>
        <p:blipFill>
          <a:blip r:embed="rId2" cstate="print"/>
          <a:srcRect/>
          <a:stretch>
            <a:fillRect/>
          </a:stretch>
        </p:blipFill>
        <p:spPr bwMode="auto">
          <a:xfrm>
            <a:off x="0" y="914400"/>
            <a:ext cx="9116499" cy="5943600"/>
          </a:xfrm>
          <a:prstGeom prst="rect">
            <a:avLst/>
          </a:prstGeom>
          <a:noFill/>
        </p:spPr>
      </p:pic>
      <p:sp>
        <p:nvSpPr>
          <p:cNvPr id="3" name="Rectangle 2"/>
          <p:cNvSpPr/>
          <p:nvPr/>
        </p:nvSpPr>
        <p:spPr bwMode="auto">
          <a:xfrm>
            <a:off x="0" y="0"/>
            <a:ext cx="9144000" cy="914400"/>
          </a:xfrm>
          <a:prstGeom prst="rect">
            <a:avLst/>
          </a:prstGeom>
          <a:solidFill>
            <a:srgbClr val="8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The Resurrection</a:t>
            </a:r>
            <a:endParaRPr kumimoji="0" lang="en-US" sz="36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2" name="TextBox 1"/>
          <p:cNvSpPr txBox="1"/>
          <p:nvPr/>
        </p:nvSpPr>
        <p:spPr>
          <a:xfrm>
            <a:off x="838200" y="1600200"/>
            <a:ext cx="7543800" cy="4893647"/>
          </a:xfrm>
          <a:prstGeom prst="rect">
            <a:avLst/>
          </a:prstGeom>
          <a:solidFill>
            <a:srgbClr val="996633"/>
          </a:solidFill>
        </p:spPr>
        <p:txBody>
          <a:bodyPr wrap="square" rtlCol="0">
            <a:spAutoFit/>
          </a:bodyPr>
          <a:lstStyle/>
          <a:p>
            <a:pPr algn="ctr"/>
            <a:r>
              <a:rPr lang="en-US" b="1" baseline="30000" dirty="0" smtClean="0">
                <a:solidFill>
                  <a:srgbClr val="0000FF"/>
                </a:solidFill>
                <a:latin typeface="Tahoma"/>
                <a:cs typeface="Tahoma"/>
              </a:rPr>
              <a:t>14</a:t>
            </a:r>
            <a:r>
              <a:rPr lang="en-US" b="1" dirty="0" smtClean="0">
                <a:solidFill>
                  <a:schemeClr val="bg1"/>
                </a:solidFill>
                <a:latin typeface="Tahoma"/>
                <a:cs typeface="Tahoma"/>
              </a:rPr>
              <a:t> Remind </a:t>
            </a:r>
            <a:r>
              <a:rPr lang="en-US" b="1" dirty="0">
                <a:solidFill>
                  <a:schemeClr val="bg1"/>
                </a:solidFill>
                <a:latin typeface="Tahoma"/>
                <a:cs typeface="Tahoma"/>
              </a:rPr>
              <a:t>them of these things, charging them before the Lord not to strive about words to no profit, to the ruin of the hearers.</a:t>
            </a:r>
            <a:r>
              <a:rPr lang="en-US" b="1" baseline="30000" dirty="0">
                <a:solidFill>
                  <a:schemeClr val="bg1"/>
                </a:solidFill>
                <a:latin typeface="Tahoma"/>
                <a:cs typeface="Tahoma"/>
              </a:rPr>
              <a:t> </a:t>
            </a:r>
            <a:r>
              <a:rPr lang="en-US" b="1" baseline="30000" dirty="0">
                <a:solidFill>
                  <a:srgbClr val="0000FF"/>
                </a:solidFill>
                <a:latin typeface="Tahoma"/>
                <a:cs typeface="Tahoma"/>
              </a:rPr>
              <a:t>15</a:t>
            </a:r>
            <a:r>
              <a:rPr lang="en-US" b="1" baseline="30000" dirty="0">
                <a:solidFill>
                  <a:schemeClr val="bg1"/>
                </a:solidFill>
                <a:latin typeface="Tahoma"/>
                <a:cs typeface="Tahoma"/>
              </a:rPr>
              <a:t> </a:t>
            </a:r>
            <a:r>
              <a:rPr lang="en-US" b="1" dirty="0">
                <a:solidFill>
                  <a:schemeClr val="bg1"/>
                </a:solidFill>
                <a:latin typeface="Tahoma"/>
                <a:cs typeface="Tahoma"/>
              </a:rPr>
              <a:t> Be diligent to present yourself approved to God, a worker who does not need to be ashamed, rightly dividing the word of truth.</a:t>
            </a:r>
            <a:r>
              <a:rPr lang="en-US" b="1" baseline="30000" dirty="0">
                <a:solidFill>
                  <a:schemeClr val="bg1"/>
                </a:solidFill>
                <a:latin typeface="Tahoma"/>
                <a:cs typeface="Tahoma"/>
              </a:rPr>
              <a:t> </a:t>
            </a:r>
            <a:r>
              <a:rPr lang="en-US" b="1" baseline="30000" dirty="0">
                <a:solidFill>
                  <a:srgbClr val="0000FF"/>
                </a:solidFill>
                <a:latin typeface="Tahoma"/>
                <a:cs typeface="Tahoma"/>
              </a:rPr>
              <a:t>16</a:t>
            </a:r>
            <a:r>
              <a:rPr lang="en-US" b="1" baseline="30000" dirty="0">
                <a:solidFill>
                  <a:schemeClr val="bg1"/>
                </a:solidFill>
                <a:latin typeface="Tahoma"/>
                <a:cs typeface="Tahoma"/>
              </a:rPr>
              <a:t> </a:t>
            </a:r>
            <a:r>
              <a:rPr lang="en-US" b="1" dirty="0">
                <a:solidFill>
                  <a:schemeClr val="bg1"/>
                </a:solidFill>
                <a:latin typeface="Tahoma"/>
                <a:cs typeface="Tahoma"/>
              </a:rPr>
              <a:t> But shun profane and idle babblings, for they will increase to more ungodliness.</a:t>
            </a:r>
            <a:r>
              <a:rPr lang="en-US" b="1" baseline="30000" dirty="0">
                <a:solidFill>
                  <a:schemeClr val="bg1"/>
                </a:solidFill>
                <a:latin typeface="Tahoma"/>
                <a:cs typeface="Tahoma"/>
              </a:rPr>
              <a:t> </a:t>
            </a:r>
            <a:r>
              <a:rPr lang="en-US" b="1" baseline="30000" dirty="0">
                <a:solidFill>
                  <a:srgbClr val="0000FF"/>
                </a:solidFill>
                <a:latin typeface="Tahoma"/>
                <a:cs typeface="Tahoma"/>
              </a:rPr>
              <a:t>17</a:t>
            </a:r>
            <a:r>
              <a:rPr lang="en-US" b="1" baseline="30000" dirty="0">
                <a:solidFill>
                  <a:schemeClr val="bg1"/>
                </a:solidFill>
                <a:latin typeface="Tahoma"/>
                <a:cs typeface="Tahoma"/>
              </a:rPr>
              <a:t> </a:t>
            </a:r>
            <a:r>
              <a:rPr lang="en-US" b="1" dirty="0">
                <a:solidFill>
                  <a:schemeClr val="bg1"/>
                </a:solidFill>
                <a:latin typeface="Tahoma"/>
                <a:cs typeface="Tahoma"/>
              </a:rPr>
              <a:t> </a:t>
            </a:r>
            <a:r>
              <a:rPr lang="en-US" b="1" dirty="0">
                <a:solidFill>
                  <a:srgbClr val="FFFF00"/>
                </a:solidFill>
                <a:latin typeface="Tahoma"/>
                <a:cs typeface="Tahoma"/>
              </a:rPr>
              <a:t>And their message will spread like cancer. </a:t>
            </a:r>
            <a:r>
              <a:rPr lang="en-US" b="1" dirty="0" err="1">
                <a:solidFill>
                  <a:srgbClr val="FFFF00"/>
                </a:solidFill>
                <a:latin typeface="Tahoma"/>
                <a:cs typeface="Tahoma"/>
              </a:rPr>
              <a:t>Hymenaeus</a:t>
            </a:r>
            <a:r>
              <a:rPr lang="en-US" b="1" dirty="0">
                <a:solidFill>
                  <a:srgbClr val="FFFF00"/>
                </a:solidFill>
                <a:latin typeface="Tahoma"/>
                <a:cs typeface="Tahoma"/>
              </a:rPr>
              <a:t> and </a:t>
            </a:r>
            <a:r>
              <a:rPr lang="en-US" b="1" dirty="0" err="1">
                <a:solidFill>
                  <a:srgbClr val="FFFF00"/>
                </a:solidFill>
                <a:latin typeface="Tahoma"/>
                <a:cs typeface="Tahoma"/>
              </a:rPr>
              <a:t>Philetus</a:t>
            </a:r>
            <a:r>
              <a:rPr lang="en-US" b="1" dirty="0">
                <a:solidFill>
                  <a:srgbClr val="FFFF00"/>
                </a:solidFill>
                <a:latin typeface="Tahoma"/>
                <a:cs typeface="Tahoma"/>
              </a:rPr>
              <a:t> are of this sort,</a:t>
            </a:r>
            <a:r>
              <a:rPr lang="en-US" b="1" baseline="30000" dirty="0">
                <a:solidFill>
                  <a:srgbClr val="FFFF00"/>
                </a:solidFill>
                <a:latin typeface="Tahoma"/>
                <a:cs typeface="Tahoma"/>
              </a:rPr>
              <a:t> </a:t>
            </a:r>
            <a:r>
              <a:rPr lang="en-US" b="1" baseline="30000" dirty="0">
                <a:solidFill>
                  <a:srgbClr val="0000FF"/>
                </a:solidFill>
                <a:latin typeface="Tahoma"/>
                <a:cs typeface="Tahoma"/>
              </a:rPr>
              <a:t>18</a:t>
            </a:r>
            <a:r>
              <a:rPr lang="en-US" b="1" baseline="30000" dirty="0">
                <a:solidFill>
                  <a:schemeClr val="bg1"/>
                </a:solidFill>
                <a:latin typeface="Tahoma"/>
                <a:cs typeface="Tahoma"/>
              </a:rPr>
              <a:t> </a:t>
            </a:r>
            <a:r>
              <a:rPr lang="en-US" b="1" dirty="0">
                <a:solidFill>
                  <a:schemeClr val="bg1"/>
                </a:solidFill>
                <a:latin typeface="Tahoma"/>
                <a:cs typeface="Tahoma"/>
              </a:rPr>
              <a:t> who have strayed concerning the truth, </a:t>
            </a:r>
            <a:r>
              <a:rPr lang="en-US" b="1" dirty="0">
                <a:solidFill>
                  <a:srgbClr val="FFFF00"/>
                </a:solidFill>
                <a:latin typeface="Tahoma"/>
                <a:cs typeface="Tahoma"/>
              </a:rPr>
              <a:t>saying that the resurrection is already past</a:t>
            </a:r>
            <a:r>
              <a:rPr lang="en-US" b="1" dirty="0">
                <a:solidFill>
                  <a:schemeClr val="bg1"/>
                </a:solidFill>
                <a:latin typeface="Tahoma"/>
                <a:cs typeface="Tahoma"/>
              </a:rPr>
              <a:t>; and they overthrow the faith of </a:t>
            </a:r>
            <a:r>
              <a:rPr lang="en-US" b="1" dirty="0" smtClean="0">
                <a:solidFill>
                  <a:schemeClr val="bg1"/>
                </a:solidFill>
                <a:latin typeface="Tahoma"/>
                <a:cs typeface="Tahoma"/>
              </a:rPr>
              <a:t>some.</a:t>
            </a:r>
          </a:p>
          <a:p>
            <a:pPr algn="ctr"/>
            <a:r>
              <a:rPr lang="en-US" b="1" dirty="0" smtClean="0">
                <a:solidFill>
                  <a:srgbClr val="0000FF"/>
                </a:solidFill>
                <a:latin typeface="Tahoma"/>
                <a:cs typeface="Tahoma"/>
              </a:rPr>
              <a:t>-- 2 Timothy 2:14-18 </a:t>
            </a:r>
            <a:endParaRPr lang="en-US" b="1" dirty="0">
              <a:solidFill>
                <a:srgbClr val="0000FF"/>
              </a:solidFill>
              <a:latin typeface="Tahoma"/>
              <a:cs typeface="Tahoma"/>
            </a:endParaRPr>
          </a:p>
        </p:txBody>
      </p:sp>
      <p:sp>
        <p:nvSpPr>
          <p:cNvPr id="7" name="TextBox 6"/>
          <p:cNvSpPr txBox="1"/>
          <p:nvPr/>
        </p:nvSpPr>
        <p:spPr>
          <a:xfrm>
            <a:off x="838200" y="1600200"/>
            <a:ext cx="7543800" cy="4893647"/>
          </a:xfrm>
          <a:prstGeom prst="rect">
            <a:avLst/>
          </a:prstGeom>
          <a:noFill/>
        </p:spPr>
        <p:txBody>
          <a:bodyPr wrap="square" rtlCol="0">
            <a:spAutoFit/>
          </a:bodyPr>
          <a:lstStyle/>
          <a:p>
            <a:pPr algn="ctr"/>
            <a:r>
              <a:rPr lang="en-US" b="1" baseline="30000" dirty="0" smtClean="0">
                <a:solidFill>
                  <a:srgbClr val="0000FF"/>
                </a:solidFill>
                <a:latin typeface="Tahoma"/>
                <a:cs typeface="Tahoma"/>
              </a:rPr>
              <a:t>14</a:t>
            </a:r>
            <a:r>
              <a:rPr lang="en-US" b="1" dirty="0" smtClean="0">
                <a:solidFill>
                  <a:schemeClr val="bg1"/>
                </a:solidFill>
                <a:latin typeface="Tahoma"/>
                <a:cs typeface="Tahoma"/>
              </a:rPr>
              <a:t> Remind </a:t>
            </a:r>
            <a:r>
              <a:rPr lang="en-US" b="1" dirty="0">
                <a:solidFill>
                  <a:schemeClr val="bg1"/>
                </a:solidFill>
                <a:latin typeface="Tahoma"/>
                <a:cs typeface="Tahoma"/>
              </a:rPr>
              <a:t>them of these things, charging them before the Lord not to strive about words to no profit, to the ruin of the hearers.</a:t>
            </a:r>
            <a:r>
              <a:rPr lang="en-US" b="1" baseline="30000" dirty="0">
                <a:solidFill>
                  <a:schemeClr val="bg1"/>
                </a:solidFill>
                <a:latin typeface="Tahoma"/>
                <a:cs typeface="Tahoma"/>
              </a:rPr>
              <a:t> </a:t>
            </a:r>
            <a:r>
              <a:rPr lang="en-US" b="1" baseline="30000" dirty="0">
                <a:solidFill>
                  <a:srgbClr val="0000FF"/>
                </a:solidFill>
                <a:latin typeface="Tahoma"/>
                <a:cs typeface="Tahoma"/>
              </a:rPr>
              <a:t>15</a:t>
            </a:r>
            <a:r>
              <a:rPr lang="en-US" b="1" baseline="30000" dirty="0">
                <a:solidFill>
                  <a:schemeClr val="bg1"/>
                </a:solidFill>
                <a:latin typeface="Tahoma"/>
                <a:cs typeface="Tahoma"/>
              </a:rPr>
              <a:t> </a:t>
            </a:r>
            <a:r>
              <a:rPr lang="en-US" b="1" dirty="0">
                <a:solidFill>
                  <a:schemeClr val="bg1"/>
                </a:solidFill>
                <a:latin typeface="Tahoma"/>
                <a:cs typeface="Tahoma"/>
              </a:rPr>
              <a:t> Be diligent to present yourself approved to God, a worker who does not need to be ashamed, rightly dividing the word of truth.</a:t>
            </a:r>
            <a:r>
              <a:rPr lang="en-US" b="1" baseline="30000" dirty="0">
                <a:solidFill>
                  <a:schemeClr val="bg1"/>
                </a:solidFill>
                <a:latin typeface="Tahoma"/>
                <a:cs typeface="Tahoma"/>
              </a:rPr>
              <a:t> </a:t>
            </a:r>
            <a:r>
              <a:rPr lang="en-US" b="1" baseline="30000" dirty="0">
                <a:solidFill>
                  <a:srgbClr val="0000FF"/>
                </a:solidFill>
                <a:latin typeface="Tahoma"/>
                <a:cs typeface="Tahoma"/>
              </a:rPr>
              <a:t>16</a:t>
            </a:r>
            <a:r>
              <a:rPr lang="en-US" b="1" baseline="30000" dirty="0">
                <a:solidFill>
                  <a:schemeClr val="bg1"/>
                </a:solidFill>
                <a:latin typeface="Tahoma"/>
                <a:cs typeface="Tahoma"/>
              </a:rPr>
              <a:t> </a:t>
            </a:r>
            <a:r>
              <a:rPr lang="en-US" b="1" dirty="0">
                <a:solidFill>
                  <a:schemeClr val="bg1"/>
                </a:solidFill>
                <a:latin typeface="Tahoma"/>
                <a:cs typeface="Tahoma"/>
              </a:rPr>
              <a:t> But shun profane and idle babblings, for they will increase to more ungodliness.</a:t>
            </a:r>
            <a:r>
              <a:rPr lang="en-US" b="1" baseline="30000" dirty="0">
                <a:solidFill>
                  <a:schemeClr val="bg1"/>
                </a:solidFill>
                <a:latin typeface="Tahoma"/>
                <a:cs typeface="Tahoma"/>
              </a:rPr>
              <a:t> </a:t>
            </a:r>
            <a:r>
              <a:rPr lang="en-US" b="1" baseline="30000" dirty="0">
                <a:solidFill>
                  <a:srgbClr val="0000FF"/>
                </a:solidFill>
                <a:latin typeface="Tahoma"/>
                <a:cs typeface="Tahoma"/>
              </a:rPr>
              <a:t>17</a:t>
            </a:r>
            <a:r>
              <a:rPr lang="en-US" b="1" baseline="30000" dirty="0">
                <a:solidFill>
                  <a:schemeClr val="bg1"/>
                </a:solidFill>
                <a:latin typeface="Tahoma"/>
                <a:cs typeface="Tahoma"/>
              </a:rPr>
              <a:t> </a:t>
            </a:r>
            <a:r>
              <a:rPr lang="en-US" b="1" dirty="0">
                <a:solidFill>
                  <a:schemeClr val="bg1"/>
                </a:solidFill>
                <a:latin typeface="Tahoma"/>
                <a:cs typeface="Tahoma"/>
              </a:rPr>
              <a:t> And their message will spread like cancer. </a:t>
            </a:r>
            <a:r>
              <a:rPr lang="en-US" b="1" dirty="0" err="1">
                <a:solidFill>
                  <a:schemeClr val="bg1"/>
                </a:solidFill>
                <a:latin typeface="Tahoma"/>
                <a:cs typeface="Tahoma"/>
              </a:rPr>
              <a:t>Hymenaeus</a:t>
            </a:r>
            <a:r>
              <a:rPr lang="en-US" b="1" dirty="0">
                <a:solidFill>
                  <a:schemeClr val="bg1"/>
                </a:solidFill>
                <a:latin typeface="Tahoma"/>
                <a:cs typeface="Tahoma"/>
              </a:rPr>
              <a:t> and </a:t>
            </a:r>
            <a:r>
              <a:rPr lang="en-US" b="1" dirty="0" err="1">
                <a:solidFill>
                  <a:schemeClr val="bg1"/>
                </a:solidFill>
                <a:latin typeface="Tahoma"/>
                <a:cs typeface="Tahoma"/>
              </a:rPr>
              <a:t>Philetus</a:t>
            </a:r>
            <a:r>
              <a:rPr lang="en-US" b="1" dirty="0">
                <a:solidFill>
                  <a:schemeClr val="bg1"/>
                </a:solidFill>
                <a:latin typeface="Tahoma"/>
                <a:cs typeface="Tahoma"/>
              </a:rPr>
              <a:t> are of this sort,</a:t>
            </a:r>
            <a:r>
              <a:rPr lang="en-US" b="1" baseline="30000" dirty="0">
                <a:solidFill>
                  <a:srgbClr val="FFFF00"/>
                </a:solidFill>
                <a:latin typeface="Tahoma"/>
                <a:cs typeface="Tahoma"/>
              </a:rPr>
              <a:t> </a:t>
            </a:r>
            <a:r>
              <a:rPr lang="en-US" b="1" baseline="30000" dirty="0">
                <a:solidFill>
                  <a:srgbClr val="0000FF"/>
                </a:solidFill>
                <a:latin typeface="Tahoma"/>
                <a:cs typeface="Tahoma"/>
              </a:rPr>
              <a:t>18</a:t>
            </a:r>
            <a:r>
              <a:rPr lang="en-US" b="1" baseline="30000" dirty="0">
                <a:solidFill>
                  <a:schemeClr val="bg1"/>
                </a:solidFill>
                <a:latin typeface="Tahoma"/>
                <a:cs typeface="Tahoma"/>
              </a:rPr>
              <a:t> </a:t>
            </a:r>
            <a:r>
              <a:rPr lang="en-US" b="1" dirty="0">
                <a:solidFill>
                  <a:schemeClr val="bg1"/>
                </a:solidFill>
                <a:latin typeface="Tahoma"/>
                <a:cs typeface="Tahoma"/>
              </a:rPr>
              <a:t> </a:t>
            </a:r>
            <a:r>
              <a:rPr lang="en-US" b="1" dirty="0">
                <a:solidFill>
                  <a:srgbClr val="800080"/>
                </a:solidFill>
                <a:latin typeface="Tahoma"/>
                <a:cs typeface="Tahoma"/>
              </a:rPr>
              <a:t>who have strayed concerning the truth</a:t>
            </a:r>
            <a:r>
              <a:rPr lang="en-US" b="1" dirty="0">
                <a:solidFill>
                  <a:schemeClr val="bg1"/>
                </a:solidFill>
                <a:latin typeface="Tahoma"/>
                <a:cs typeface="Tahoma"/>
              </a:rPr>
              <a:t>, </a:t>
            </a:r>
            <a:r>
              <a:rPr lang="en-US" b="1" dirty="0">
                <a:solidFill>
                  <a:srgbClr val="FFFFFF"/>
                </a:solidFill>
                <a:latin typeface="Tahoma"/>
                <a:cs typeface="Tahoma"/>
              </a:rPr>
              <a:t>saying that the resurrection is already past</a:t>
            </a:r>
            <a:r>
              <a:rPr lang="en-US" b="1" dirty="0">
                <a:solidFill>
                  <a:schemeClr val="bg1"/>
                </a:solidFill>
                <a:latin typeface="Tahoma"/>
                <a:cs typeface="Tahoma"/>
              </a:rPr>
              <a:t>; and </a:t>
            </a:r>
            <a:r>
              <a:rPr lang="en-US" b="1" dirty="0">
                <a:solidFill>
                  <a:srgbClr val="800080"/>
                </a:solidFill>
                <a:latin typeface="Tahoma"/>
                <a:cs typeface="Tahoma"/>
              </a:rPr>
              <a:t>they overthrow the faith of </a:t>
            </a:r>
            <a:r>
              <a:rPr lang="en-US" b="1" dirty="0" smtClean="0">
                <a:solidFill>
                  <a:srgbClr val="800080"/>
                </a:solidFill>
                <a:latin typeface="Tahoma"/>
                <a:cs typeface="Tahoma"/>
              </a:rPr>
              <a:t>some</a:t>
            </a:r>
            <a:r>
              <a:rPr lang="en-US" b="1" dirty="0" smtClean="0">
                <a:solidFill>
                  <a:schemeClr val="bg1"/>
                </a:solidFill>
                <a:latin typeface="Tahoma"/>
                <a:cs typeface="Tahoma"/>
              </a:rPr>
              <a:t>.</a:t>
            </a:r>
          </a:p>
          <a:p>
            <a:pPr algn="ctr"/>
            <a:r>
              <a:rPr lang="en-US" b="1" dirty="0" smtClean="0">
                <a:solidFill>
                  <a:srgbClr val="0000FF"/>
                </a:solidFill>
                <a:latin typeface="Tahoma"/>
                <a:cs typeface="Tahoma"/>
              </a:rPr>
              <a:t>-- 2 Timothy 2:14-18 </a:t>
            </a:r>
            <a:endParaRPr lang="en-US" b="1" dirty="0">
              <a:solidFill>
                <a:srgbClr val="0000FF"/>
              </a:solidFill>
              <a:latin typeface="Tahoma"/>
              <a:cs typeface="Tahoma"/>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1000"/>
                                        <p:tgtEl>
                                          <p:spTgt spid="32770"/>
                                        </p:tgtEl>
                                      </p:cBhvr>
                                    </p:animEffect>
                                  </p:childTnLst>
                                </p:cTn>
                              </p:par>
                            </p:childTnLst>
                          </p:cTn>
                        </p:par>
                        <p:par>
                          <p:cTn id="8" fill="hold">
                            <p:stCondLst>
                              <p:cond delay="1000"/>
                            </p:stCondLst>
                            <p:childTnLst>
                              <p:par>
                                <p:cTn id="9" presetID="17"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100000">
                                          <p:val>
                                            <p:strVal val="#ppt_x"/>
                                          </p:val>
                                        </p:tav>
                                      </p:tavLst>
                                    </p:anim>
                                    <p:anim calcmode="lin" valueType="num">
                                      <p:cBhvr>
                                        <p:cTn id="12" dur="500" fill="hold"/>
                                        <p:tgtEl>
                                          <p:spTgt spid="3"/>
                                        </p:tgtEl>
                                        <p:attrNameLst>
                                          <p:attrName>ppt_y</p:attrName>
                                        </p:attrNameLst>
                                      </p:cBhvr>
                                      <p:tavLst>
                                        <p:tav tm="0">
                                          <p:val>
                                            <p:strVal val="#ppt_y+#ppt_h/2"/>
                                          </p:val>
                                        </p:tav>
                                        <p:tav tm="100000">
                                          <p:val>
                                            <p:strVal val="#ppt_y"/>
                                          </p:val>
                                        </p:tav>
                                      </p:tavLst>
                                    </p:anim>
                                    <p:anim calcmode="lin" valueType="num">
                                      <p:cBhvr>
                                        <p:cTn id="13" dur="500" fill="hold"/>
                                        <p:tgtEl>
                                          <p:spTgt spid="3"/>
                                        </p:tgtEl>
                                        <p:attrNameLst>
                                          <p:attrName>ppt_w</p:attrName>
                                        </p:attrNameLst>
                                      </p:cBhvr>
                                      <p:tavLst>
                                        <p:tav tm="0">
                                          <p:val>
                                            <p:strVal val="#ppt_w"/>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rPr>
              <a:t>Tension Between Jewish &amp; Gentile Christians?</a:t>
            </a:r>
            <a:endParaRPr lang="en-US" sz="2400" b="1" dirty="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endParaRPr>
          </a:p>
        </p:txBody>
      </p:sp>
      <p:sp>
        <p:nvSpPr>
          <p:cNvPr id="3" name="Content Placeholder 2"/>
          <p:cNvSpPr>
            <a:spLocks noGrp="1"/>
          </p:cNvSpPr>
          <p:nvPr>
            <p:ph idx="1"/>
          </p:nvPr>
        </p:nvSpPr>
        <p:spPr>
          <a:xfrm>
            <a:off x="304800" y="1554162"/>
            <a:ext cx="8686800" cy="5151438"/>
          </a:xfrm>
        </p:spPr>
        <p:txBody>
          <a:bodyPr>
            <a:noAutofit/>
          </a:bodyPr>
          <a:lstStyle/>
          <a:p>
            <a:r>
              <a:rPr lang="en-US" sz="28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“Since Paul’s most critical opposition there (Corinth – </a:t>
            </a:r>
            <a:r>
              <a:rPr lang="en-US" sz="2800" b="1" dirty="0" err="1" smtClean="0">
                <a:solidFill>
                  <a:schemeClr val="tx1"/>
                </a:solidFill>
                <a:effectLst>
                  <a:outerShdw blurRad="38100" dist="38100" dir="2700000" algn="tl">
                    <a:srgbClr val="000000">
                      <a:alpha val="43137"/>
                    </a:srgbClr>
                  </a:outerShdw>
                </a:effectLst>
                <a:latin typeface="Tahoma" pitchFamily="34" charset="0"/>
                <a:cs typeface="Tahoma" pitchFamily="34" charset="0"/>
              </a:rPr>
              <a:t>asd</a:t>
            </a:r>
            <a:r>
              <a:rPr lang="en-US" sz="28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came from unbelieving Jews, tension naturally arose between Jew and Gentile Christians, which we will see further in I Corinthians, especially including chapter 15.” </a:t>
            </a:r>
            <a:r>
              <a:rPr lang="en-US" sz="2800"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(Dawson, 118)</a:t>
            </a:r>
          </a:p>
          <a:p>
            <a:r>
              <a:rPr lang="en-US" sz="28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“The tension that existed between these two groups contributed to the parties and divisions in the church there, as it did throughout the first-century church where both groups were present.” </a:t>
            </a:r>
            <a:r>
              <a:rPr lang="en-US" sz="2800"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(Dawson, 119)</a:t>
            </a:r>
          </a:p>
          <a:p>
            <a:endParaRPr lang="en-US" sz="28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endParaRPr>
          </a:p>
          <a:p>
            <a:endParaRPr lang="en-US" sz="2800" b="1" dirty="0">
              <a:solidFill>
                <a:schemeClr val="tx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rPr>
              <a:t>Tension Between Jewish &amp; Gentile Christians?</a:t>
            </a:r>
            <a:endParaRPr lang="en-US" sz="2400" b="1" dirty="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endParaRPr>
          </a:p>
        </p:txBody>
      </p:sp>
      <p:sp>
        <p:nvSpPr>
          <p:cNvPr id="3" name="Content Placeholder 2"/>
          <p:cNvSpPr>
            <a:spLocks noGrp="1"/>
          </p:cNvSpPr>
          <p:nvPr>
            <p:ph idx="1"/>
          </p:nvPr>
        </p:nvSpPr>
        <p:spPr>
          <a:xfrm>
            <a:off x="304800" y="1371600"/>
            <a:ext cx="8686800" cy="4525963"/>
          </a:xfrm>
        </p:spPr>
        <p:txBody>
          <a:bodyPr>
            <a:noAutofit/>
          </a:bodyPr>
          <a:lstStyle/>
          <a:p>
            <a:r>
              <a:rPr lang="en-US" sz="28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“In Chapter 1, Paul introduced the schisms or parties among the Corinthians. We’ll discuss these parties further in the commentary section, but for now, we’ll say that </a:t>
            </a:r>
            <a:r>
              <a:rPr lang="en-US" sz="28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brethren calling themselves after Paul, </a:t>
            </a:r>
            <a:r>
              <a:rPr lang="en-US" sz="2800" b="1" dirty="0" err="1" smtClean="0">
                <a:solidFill>
                  <a:srgbClr val="990000"/>
                </a:solidFill>
                <a:effectLst>
                  <a:outerShdw blurRad="38100" dist="38100" dir="2700000" algn="tl">
                    <a:srgbClr val="000000">
                      <a:alpha val="43137"/>
                    </a:srgbClr>
                  </a:outerShdw>
                </a:effectLst>
                <a:latin typeface="Tahoma" pitchFamily="34" charset="0"/>
                <a:cs typeface="Tahoma" pitchFamily="34" charset="0"/>
              </a:rPr>
              <a:t>Apollos</a:t>
            </a:r>
            <a:r>
              <a:rPr lang="en-US" sz="28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 and Peter (all Jews) were based on the attitudes of superiority that Gentile Christians had toward Jewish Christians</a:t>
            </a:r>
            <a:r>
              <a:rPr lang="en-US" sz="28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a:t>
            </a:r>
            <a:r>
              <a:rPr lang="en-US" sz="2800"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(Dawson, 122)</a:t>
            </a:r>
          </a:p>
          <a:p>
            <a:r>
              <a:rPr lang="en-US" sz="28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“In Chapter 15, Paul detailed the resurrection of the dead and dealt with </a:t>
            </a:r>
            <a:r>
              <a:rPr lang="en-US" sz="28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the denial of it by one of the parties to others outside their party</a:t>
            </a:r>
            <a:r>
              <a:rPr lang="en-US" sz="28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a:t>
            </a:r>
            <a:r>
              <a:rPr lang="en-US" sz="2800"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(Dawson, 125)</a:t>
            </a:r>
          </a:p>
          <a:p>
            <a:endParaRPr lang="en-US" sz="2800" b="1" dirty="0">
              <a:solidFill>
                <a:schemeClr val="tx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rPr>
              <a:t>Tension Between Jewish &amp; Gentile Christians?</a:t>
            </a:r>
            <a:endParaRPr lang="en-US" sz="2400" b="1" dirty="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endParaRPr>
          </a:p>
        </p:txBody>
      </p:sp>
      <p:sp>
        <p:nvSpPr>
          <p:cNvPr id="3" name="Content Placeholder 2"/>
          <p:cNvSpPr>
            <a:spLocks noGrp="1"/>
          </p:cNvSpPr>
          <p:nvPr>
            <p:ph idx="1"/>
          </p:nvPr>
        </p:nvSpPr>
        <p:spPr>
          <a:xfrm>
            <a:off x="304800" y="1371600"/>
            <a:ext cx="8686800" cy="4525963"/>
          </a:xfrm>
        </p:spPr>
        <p:txBody>
          <a:bodyPr>
            <a:noAutofit/>
          </a:bodyPr>
          <a:lstStyle/>
          <a:p>
            <a:r>
              <a:rPr lang="en-US" sz="2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“In Chapter 2, Paul showed that he was no greater than the other apostles, especially Peter to temper the enthusiasm of Gentiles in the ‘Paul Party,’ the very existence of which Paul abhorred, and whose attitude toward Jewish Christians he deplored. </a:t>
            </a:r>
            <a:r>
              <a:rPr lang="en-US" sz="24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These Gentiles were denying the resurrection to ‘some’ in I Corinthians 15</a:t>
            </a:r>
            <a:r>
              <a:rPr lang="en-US" sz="2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a:t>
            </a:r>
            <a:r>
              <a:rPr lang="en-US" sz="2400"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(Dawson, 123)</a:t>
            </a:r>
          </a:p>
          <a:p>
            <a:r>
              <a:rPr lang="en-US" sz="2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“Thus, </a:t>
            </a:r>
            <a:r>
              <a:rPr lang="en-US" sz="24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most of the chapters of I Corinthians deal with various aspects of the same party divisions that Paul tackled in the first chapter</a:t>
            </a:r>
            <a:r>
              <a:rPr lang="en-US" sz="2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I Corinthians 15 didn’t just drop out of heaven with no context. Yet the popular view of the chapter completely ignores the context of the Jew-Gentile conflict of who was pleasing to God, as we’ll see.” </a:t>
            </a:r>
            <a:r>
              <a:rPr lang="en-US" sz="2400"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(Dawson, 125)</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rPr>
              <a:t>The reason for Paul’s Discussion in 1 Cor. 15?</a:t>
            </a:r>
            <a:endParaRPr lang="en-US" sz="2400" b="1" dirty="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endParaRPr>
          </a:p>
        </p:txBody>
      </p:sp>
      <p:sp>
        <p:nvSpPr>
          <p:cNvPr id="3" name="Content Placeholder 2"/>
          <p:cNvSpPr>
            <a:spLocks noGrp="1"/>
          </p:cNvSpPr>
          <p:nvPr>
            <p:ph idx="1"/>
          </p:nvPr>
        </p:nvSpPr>
        <p:spPr>
          <a:xfrm>
            <a:off x="304800" y="1371600"/>
            <a:ext cx="8686800" cy="4525963"/>
          </a:xfrm>
        </p:spPr>
        <p:txBody>
          <a:bodyPr>
            <a:noAutofit/>
          </a:bodyPr>
          <a:lstStyle/>
          <a:p>
            <a:r>
              <a:rPr lang="en-US" sz="2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“We may assume these Corinthians knew little of the Old Testament prophets, but on the resurrection, Paul asserted that he taught nothing but Moses and the prophets, and that the Corinthians received, embraced, and stood fast in that teaching. </a:t>
            </a:r>
            <a:r>
              <a:rPr lang="en-US" sz="24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Thus, the issue Paul dealt with in this chapter was not that the Corinthians, any of them, rejected the resurrection. They embraced it</a:t>
            </a:r>
            <a:r>
              <a:rPr lang="en-US" sz="2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a:t>
            </a:r>
            <a:r>
              <a:rPr lang="en-US" sz="2400"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(Dawson, 129)</a:t>
            </a:r>
          </a:p>
          <a:p>
            <a:r>
              <a:rPr lang="en-US" sz="2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“It was only this latter group (Old Covenant saints – </a:t>
            </a:r>
            <a:r>
              <a:rPr lang="en-US" sz="2400" b="1" dirty="0" err="1" smtClean="0">
                <a:solidFill>
                  <a:schemeClr val="tx1"/>
                </a:solidFill>
                <a:effectLst>
                  <a:outerShdw blurRad="38100" dist="38100" dir="2700000" algn="tl">
                    <a:srgbClr val="000000">
                      <a:alpha val="43137"/>
                    </a:srgbClr>
                  </a:outerShdw>
                </a:effectLst>
                <a:latin typeface="Tahoma" pitchFamily="34" charset="0"/>
                <a:cs typeface="Tahoma" pitchFamily="34" charset="0"/>
              </a:rPr>
              <a:t>asd</a:t>
            </a:r>
            <a:r>
              <a:rPr lang="en-US" sz="2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that some at Corinth didn’t believe would participate in the resurrection.” </a:t>
            </a:r>
            <a:r>
              <a:rPr lang="en-US" sz="2400"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(Dawson, 149)</a:t>
            </a:r>
          </a:p>
          <a:p>
            <a:endParaRPr lang="en-US" sz="2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100000">
                                          <p:val>
                                            <p:strVal val="#ppt_x"/>
                                          </p:val>
                                        </p:tav>
                                      </p:tavLst>
                                    </p:anim>
                                    <p:anim calcmode="lin" valueType="num">
                                      <p:cBhvr>
                                        <p:cTn id="8" dur="1000" fill="hold"/>
                                        <p:tgtEl>
                                          <p:spTgt spid="2"/>
                                        </p:tgtEl>
                                        <p:attrNameLst>
                                          <p:attrName>ppt_y</p:attrName>
                                        </p:attrNameLst>
                                      </p:cBhvr>
                                      <p:tavLst>
                                        <p:tav tm="0">
                                          <p:val>
                                            <p:strVal val="#ppt_y+#ppt_h/2"/>
                                          </p:val>
                                        </p:tav>
                                        <p:tav tm="100000">
                                          <p:val>
                                            <p:strVal val="#ppt_y"/>
                                          </p:val>
                                        </p:tav>
                                      </p:tavLst>
                                    </p:anim>
                                    <p:anim calcmode="lin" valueType="num">
                                      <p:cBhvr>
                                        <p:cTn id="9" dur="1000" fill="hold"/>
                                        <p:tgtEl>
                                          <p:spTgt spid="2"/>
                                        </p:tgtEl>
                                        <p:attrNameLst>
                                          <p:attrName>ppt_w</p:attrName>
                                        </p:attrNameLst>
                                      </p:cBhvr>
                                      <p:tavLst>
                                        <p:tav tm="0">
                                          <p:val>
                                            <p:strVal val="#ppt_w"/>
                                          </p:val>
                                        </p:tav>
                                        <p:tav tm="100000">
                                          <p:val>
                                            <p:strVal val="#ppt_w"/>
                                          </p:val>
                                        </p:tav>
                                      </p:tavLst>
                                    </p:anim>
                                    <p:anim calcmode="lin" valueType="num">
                                      <p:cBhvr>
                                        <p:cTn id="10" dur="1000" fill="hold"/>
                                        <p:tgtEl>
                                          <p:spTgt spid="2"/>
                                        </p:tgtEl>
                                        <p:attrNameLst>
                                          <p:attrName>ppt_h</p:attrName>
                                        </p:attrNameLst>
                                      </p:cBhvr>
                                      <p:tavLst>
                                        <p:tav tm="0">
                                          <p:val>
                                            <p:fltVal val="0"/>
                                          </p:val>
                                        </p:tav>
                                        <p:tav tm="100000">
                                          <p:val>
                                            <p:strVal val="#ppt_h"/>
                                          </p:val>
                                        </p:tav>
                                      </p:tavLst>
                                    </p:anim>
                                  </p:child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rPr>
              <a:t>The reason for Paul’s Discussion in 1 Cor. 15?</a:t>
            </a:r>
            <a:endParaRPr lang="en-US" sz="2400" b="1" dirty="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endParaRPr>
          </a:p>
        </p:txBody>
      </p:sp>
      <p:sp>
        <p:nvSpPr>
          <p:cNvPr id="3" name="Content Placeholder 2"/>
          <p:cNvSpPr>
            <a:spLocks noGrp="1"/>
          </p:cNvSpPr>
          <p:nvPr>
            <p:ph idx="1"/>
          </p:nvPr>
        </p:nvSpPr>
        <p:spPr>
          <a:xfrm>
            <a:off x="304800" y="1371600"/>
            <a:ext cx="8686800" cy="4525963"/>
          </a:xfrm>
        </p:spPr>
        <p:txBody>
          <a:bodyPr>
            <a:noAutofit/>
          </a:bodyPr>
          <a:lstStyle/>
          <a:p>
            <a:r>
              <a:rPr lang="en-US" sz="2400" b="1" dirty="0" smtClean="0">
                <a:solidFill>
                  <a:srgbClr val="800080"/>
                </a:solidFill>
                <a:effectLst>
                  <a:outerShdw blurRad="38100" dist="38100" dir="2700000" algn="tl">
                    <a:srgbClr val="000000">
                      <a:alpha val="43137"/>
                    </a:srgbClr>
                  </a:outerShdw>
                </a:effectLst>
                <a:latin typeface="Tahoma" pitchFamily="34" charset="0"/>
                <a:cs typeface="Tahoma" pitchFamily="34" charset="0"/>
              </a:rPr>
              <a:t>[Commenting on 1 Corinthians 15:1-11] </a:t>
            </a:r>
            <a:r>
              <a:rPr lang="en-US" sz="2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“Paul did not strive in this section to prove that Jesus was raised from the dead, that there was to be a resurrection of the dead, that the Corinthians denied the resurrection of the dead, nor that some denied the resurrection of dead Christians. </a:t>
            </a:r>
            <a:r>
              <a:rPr lang="en-US" sz="24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His goal was to show that the apostles all preached exactly the same thing on the resurrection.</a:t>
            </a:r>
            <a:r>
              <a:rPr lang="en-US" sz="2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This being true, it wasn’t appropriate for the Corinthians to be divided, which they were, on the resurrection of </a:t>
            </a:r>
            <a:r>
              <a:rPr lang="en-US" sz="2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the dead</a:t>
            </a:r>
            <a:r>
              <a:rPr lang="en-US" sz="2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a:t>
            </a:r>
            <a:r>
              <a:rPr lang="en-US" sz="2400"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(Dawson, </a:t>
            </a:r>
            <a:r>
              <a:rPr lang="en-US" sz="2400"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127)</a:t>
            </a:r>
            <a:endParaRPr lang="en-US" sz="2400" b="1" dirty="0" smtClean="0">
              <a:solidFill>
                <a:srgbClr val="008000"/>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rPr>
              <a:t>The reason for Paul’s Discussion in 1 Cor. 15?</a:t>
            </a:r>
            <a:endParaRPr lang="en-US" sz="2400" b="1" dirty="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endParaRPr>
          </a:p>
        </p:txBody>
      </p:sp>
      <p:sp>
        <p:nvSpPr>
          <p:cNvPr id="5" name="TextBox 4"/>
          <p:cNvSpPr txBox="1"/>
          <p:nvPr/>
        </p:nvSpPr>
        <p:spPr>
          <a:xfrm>
            <a:off x="0" y="2919948"/>
            <a:ext cx="9144000" cy="3785652"/>
          </a:xfrm>
          <a:prstGeom prst="rect">
            <a:avLst/>
          </a:prstGeom>
          <a:noFill/>
        </p:spPr>
        <p:txBody>
          <a:bodyPr wrap="square" rtlCol="0">
            <a:spAutoFit/>
          </a:bodyPr>
          <a:lstStyle/>
          <a:p>
            <a:pPr algn="ctr"/>
            <a:r>
              <a:rPr lang="en-US" sz="2000"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1</a:t>
            </a:r>
            <a:r>
              <a:rPr lang="en-US" sz="2000" b="1" dirty="0" smtClean="0">
                <a:effectLst>
                  <a:outerShdw blurRad="38100" dist="38100" dir="2700000" algn="tl">
                    <a:srgbClr val="000000">
                      <a:alpha val="43137"/>
                    </a:srgbClr>
                  </a:outerShdw>
                </a:effectLst>
                <a:latin typeface="Tahoma" pitchFamily="34" charset="0"/>
                <a:cs typeface="Tahoma" pitchFamily="34" charset="0"/>
              </a:rPr>
              <a:t> Moreover, brethren, I declare to you the gospel which I preached to you, which also you received and in which you stand,</a:t>
            </a:r>
            <a:r>
              <a:rPr lang="en-US" sz="2000" b="1" baseline="30000" dirty="0" smtClean="0">
                <a:effectLst>
                  <a:outerShdw blurRad="38100" dist="38100" dir="2700000" algn="tl">
                    <a:srgbClr val="000000">
                      <a:alpha val="43137"/>
                    </a:srgbClr>
                  </a:outerShdw>
                </a:effectLst>
                <a:latin typeface="Tahoma" pitchFamily="34" charset="0"/>
                <a:cs typeface="Tahoma" pitchFamily="34" charset="0"/>
              </a:rPr>
              <a:t> </a:t>
            </a:r>
            <a:r>
              <a:rPr lang="en-US" sz="2000"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a:t>
            </a:r>
            <a:r>
              <a:rPr lang="en-US" sz="2000" b="1" dirty="0" smtClean="0">
                <a:effectLst>
                  <a:outerShdw blurRad="38100" dist="38100" dir="2700000" algn="tl">
                    <a:srgbClr val="000000">
                      <a:alpha val="43137"/>
                    </a:srgbClr>
                  </a:outerShdw>
                </a:effectLst>
                <a:latin typeface="Tahoma" pitchFamily="34" charset="0"/>
                <a:cs typeface="Tahoma" pitchFamily="34" charset="0"/>
              </a:rPr>
              <a:t> by which also you are saved, if you hold fast that word which I preached to you -- unless you believed in vain.</a:t>
            </a:r>
            <a:r>
              <a:rPr lang="en-US" sz="2000"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 3</a:t>
            </a:r>
            <a:r>
              <a:rPr lang="en-US" sz="2000" b="1" dirty="0" smtClean="0">
                <a:effectLst>
                  <a:outerShdw blurRad="38100" dist="38100" dir="2700000" algn="tl">
                    <a:srgbClr val="000000">
                      <a:alpha val="43137"/>
                    </a:srgbClr>
                  </a:outerShdw>
                </a:effectLst>
                <a:latin typeface="Tahoma" pitchFamily="34" charset="0"/>
                <a:cs typeface="Tahoma" pitchFamily="34" charset="0"/>
              </a:rPr>
              <a:t> For I delivered to you first of all that which I also received: that Christ died for our sins according to the Scriptures,</a:t>
            </a:r>
            <a:r>
              <a:rPr lang="en-US" sz="2000" b="1" baseline="30000" dirty="0" smtClean="0">
                <a:effectLst>
                  <a:outerShdw blurRad="38100" dist="38100" dir="2700000" algn="tl">
                    <a:srgbClr val="000000">
                      <a:alpha val="43137"/>
                    </a:srgbClr>
                  </a:outerShdw>
                </a:effectLst>
                <a:latin typeface="Tahoma" pitchFamily="34" charset="0"/>
                <a:cs typeface="Tahoma" pitchFamily="34" charset="0"/>
              </a:rPr>
              <a:t> </a:t>
            </a:r>
            <a:r>
              <a:rPr lang="en-US" sz="2000"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4</a:t>
            </a:r>
            <a:r>
              <a:rPr lang="en-US" sz="2000" b="1" dirty="0" smtClean="0">
                <a:effectLst>
                  <a:outerShdw blurRad="38100" dist="38100" dir="2700000" algn="tl">
                    <a:srgbClr val="000000">
                      <a:alpha val="43137"/>
                    </a:srgbClr>
                  </a:outerShdw>
                </a:effectLst>
                <a:latin typeface="Tahoma" pitchFamily="34" charset="0"/>
                <a:cs typeface="Tahoma" pitchFamily="34" charset="0"/>
              </a:rPr>
              <a:t> and that He was buried, and that He rose again the third day according to the Scriptures,</a:t>
            </a:r>
            <a:r>
              <a:rPr lang="en-US" sz="2000" b="1" baseline="30000" dirty="0" smtClean="0">
                <a:effectLst>
                  <a:outerShdw blurRad="38100" dist="38100" dir="2700000" algn="tl">
                    <a:srgbClr val="000000">
                      <a:alpha val="43137"/>
                    </a:srgbClr>
                  </a:outerShdw>
                </a:effectLst>
                <a:latin typeface="Tahoma" pitchFamily="34" charset="0"/>
                <a:cs typeface="Tahoma" pitchFamily="34" charset="0"/>
              </a:rPr>
              <a:t> </a:t>
            </a:r>
            <a:r>
              <a:rPr lang="en-US" sz="2000"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5</a:t>
            </a:r>
            <a:r>
              <a:rPr lang="en-US" sz="2000" b="1" dirty="0" smtClean="0">
                <a:effectLst>
                  <a:outerShdw blurRad="38100" dist="38100" dir="2700000" algn="tl">
                    <a:srgbClr val="000000">
                      <a:alpha val="43137"/>
                    </a:srgbClr>
                  </a:outerShdw>
                </a:effectLst>
                <a:latin typeface="Tahoma" pitchFamily="34" charset="0"/>
                <a:cs typeface="Tahoma" pitchFamily="34" charset="0"/>
              </a:rPr>
              <a:t> and that He was seen by </a:t>
            </a:r>
            <a:r>
              <a:rPr lang="en-US" sz="2000" b="1" dirty="0" err="1" smtClean="0">
                <a:effectLst>
                  <a:outerShdw blurRad="38100" dist="38100" dir="2700000" algn="tl">
                    <a:srgbClr val="000000">
                      <a:alpha val="43137"/>
                    </a:srgbClr>
                  </a:outerShdw>
                </a:effectLst>
                <a:latin typeface="Tahoma" pitchFamily="34" charset="0"/>
                <a:cs typeface="Tahoma" pitchFamily="34" charset="0"/>
              </a:rPr>
              <a:t>Cephas</a:t>
            </a:r>
            <a:r>
              <a:rPr lang="en-US" sz="2000" b="1" dirty="0" smtClean="0">
                <a:effectLst>
                  <a:outerShdw blurRad="38100" dist="38100" dir="2700000" algn="tl">
                    <a:srgbClr val="000000">
                      <a:alpha val="43137"/>
                    </a:srgbClr>
                  </a:outerShdw>
                </a:effectLst>
                <a:latin typeface="Tahoma" pitchFamily="34" charset="0"/>
                <a:cs typeface="Tahoma" pitchFamily="34" charset="0"/>
              </a:rPr>
              <a:t>, then by the twelve.</a:t>
            </a:r>
            <a:r>
              <a:rPr lang="en-US" sz="2000" b="1" baseline="30000" dirty="0" smtClean="0">
                <a:effectLst>
                  <a:outerShdw blurRad="38100" dist="38100" dir="2700000" algn="tl">
                    <a:srgbClr val="000000">
                      <a:alpha val="43137"/>
                    </a:srgbClr>
                  </a:outerShdw>
                </a:effectLst>
                <a:latin typeface="Tahoma" pitchFamily="34" charset="0"/>
                <a:cs typeface="Tahoma" pitchFamily="34" charset="0"/>
              </a:rPr>
              <a:t> </a:t>
            </a:r>
            <a:r>
              <a:rPr lang="en-US" sz="2000"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6</a:t>
            </a:r>
            <a:r>
              <a:rPr lang="en-US" sz="2000" b="1" dirty="0" smtClean="0">
                <a:effectLst>
                  <a:outerShdw blurRad="38100" dist="38100" dir="2700000" algn="tl">
                    <a:srgbClr val="000000">
                      <a:alpha val="43137"/>
                    </a:srgbClr>
                  </a:outerShdw>
                </a:effectLst>
                <a:latin typeface="Tahoma" pitchFamily="34" charset="0"/>
                <a:cs typeface="Tahoma" pitchFamily="34" charset="0"/>
              </a:rPr>
              <a:t> After that He was seen by over five hundred brethren at once, of whom the greater part remain to the present, but some have fallen asleep.</a:t>
            </a:r>
            <a:r>
              <a:rPr lang="en-US" sz="2000" b="1" baseline="30000" dirty="0" smtClean="0">
                <a:effectLst>
                  <a:outerShdw blurRad="38100" dist="38100" dir="2700000" algn="tl">
                    <a:srgbClr val="000000">
                      <a:alpha val="43137"/>
                    </a:srgbClr>
                  </a:outerShdw>
                </a:effectLst>
                <a:latin typeface="Tahoma" pitchFamily="34" charset="0"/>
                <a:cs typeface="Tahoma" pitchFamily="34" charset="0"/>
              </a:rPr>
              <a:t> </a:t>
            </a:r>
            <a:r>
              <a:rPr lang="en-US" sz="2000"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7</a:t>
            </a:r>
            <a:r>
              <a:rPr lang="en-US" sz="2000" b="1" dirty="0" smtClean="0">
                <a:effectLst>
                  <a:outerShdw blurRad="38100" dist="38100" dir="2700000" algn="tl">
                    <a:srgbClr val="000000">
                      <a:alpha val="43137"/>
                    </a:srgbClr>
                  </a:outerShdw>
                </a:effectLst>
                <a:latin typeface="Tahoma" pitchFamily="34" charset="0"/>
                <a:cs typeface="Tahoma" pitchFamily="34" charset="0"/>
              </a:rPr>
              <a:t> After that He was seen by James, then by all the apostles.</a:t>
            </a:r>
            <a:r>
              <a:rPr lang="en-US" sz="2000" b="1" baseline="30000" dirty="0" smtClean="0">
                <a:effectLst>
                  <a:outerShdw blurRad="38100" dist="38100" dir="2700000" algn="tl">
                    <a:srgbClr val="000000">
                      <a:alpha val="43137"/>
                    </a:srgbClr>
                  </a:outerShdw>
                </a:effectLst>
                <a:latin typeface="Tahoma" pitchFamily="34" charset="0"/>
                <a:cs typeface="Tahoma" pitchFamily="34" charset="0"/>
              </a:rPr>
              <a:t> </a:t>
            </a:r>
            <a:r>
              <a:rPr lang="en-US" sz="2000"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8</a:t>
            </a:r>
            <a:r>
              <a:rPr lang="en-US" sz="2000" b="1" dirty="0" smtClean="0">
                <a:effectLst>
                  <a:outerShdw blurRad="38100" dist="38100" dir="2700000" algn="tl">
                    <a:srgbClr val="000000">
                      <a:alpha val="43137"/>
                    </a:srgbClr>
                  </a:outerShdw>
                </a:effectLst>
                <a:latin typeface="Tahoma" pitchFamily="34" charset="0"/>
                <a:cs typeface="Tahoma" pitchFamily="34" charset="0"/>
              </a:rPr>
              <a:t> Then last of all He was seen by me also, as by one born out of due time.</a:t>
            </a:r>
            <a:r>
              <a:rPr lang="en-US" sz="2000" b="1" baseline="30000" dirty="0" smtClean="0">
                <a:effectLst>
                  <a:outerShdw blurRad="38100" dist="38100" dir="2700000" algn="tl">
                    <a:srgbClr val="000000">
                      <a:alpha val="43137"/>
                    </a:srgbClr>
                  </a:outerShdw>
                </a:effectLst>
                <a:latin typeface="Tahoma" pitchFamily="34" charset="0"/>
                <a:cs typeface="Tahoma" pitchFamily="34" charset="0"/>
              </a:rPr>
              <a:t> </a:t>
            </a:r>
            <a:endParaRPr lang="en-US" sz="2000" b="1" i="1" dirty="0" smtClean="0">
              <a:effectLst>
                <a:outerShdw blurRad="38100" dist="38100" dir="2700000" algn="tl">
                  <a:srgbClr val="000000">
                    <a:alpha val="43137"/>
                  </a:srgbClr>
                </a:outerShdw>
              </a:effectLst>
              <a:latin typeface="Tahoma" pitchFamily="34" charset="0"/>
              <a:cs typeface="Tahoma" pitchFamily="34" charset="0"/>
            </a:endParaRPr>
          </a:p>
        </p:txBody>
      </p:sp>
      <p:sp>
        <p:nvSpPr>
          <p:cNvPr id="6" name="TextBox 5"/>
          <p:cNvSpPr txBox="1"/>
          <p:nvPr/>
        </p:nvSpPr>
        <p:spPr>
          <a:xfrm>
            <a:off x="533400" y="1249740"/>
            <a:ext cx="8153400" cy="1323439"/>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Tahoma" pitchFamily="34" charset="0"/>
                <a:cs typeface="Tahoma" pitchFamily="34" charset="0"/>
              </a:rPr>
              <a:t>Now if Christ is preached that He has been raised from the dead, how do some among you say that there is no resurrection of the dead?</a:t>
            </a:r>
          </a:p>
          <a:p>
            <a:pPr algn="ctr"/>
            <a:r>
              <a:rPr lang="en-US" sz="2000"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-- 1 Corinthians 15:12</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rPr>
              <a:t>What Is the “death” of 1 C0rinthians 15?</a:t>
            </a:r>
            <a:endParaRPr lang="en-US" sz="2400" b="1" dirty="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endParaRPr>
          </a:p>
        </p:txBody>
      </p:sp>
      <p:sp>
        <p:nvSpPr>
          <p:cNvPr id="4" name="TextBox 3"/>
          <p:cNvSpPr txBox="1"/>
          <p:nvPr/>
        </p:nvSpPr>
        <p:spPr>
          <a:xfrm>
            <a:off x="533400" y="1583353"/>
            <a:ext cx="8001000" cy="4893647"/>
          </a:xfrm>
          <a:prstGeom prst="rect">
            <a:avLst/>
          </a:prstGeom>
          <a:noFill/>
        </p:spPr>
        <p:txBody>
          <a:bodyPr wrap="square" rtlCol="0">
            <a:spAutoFit/>
          </a:bodyPr>
          <a:lstStyle/>
          <a:p>
            <a:pPr algn="ct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20</a:t>
            </a:r>
            <a:r>
              <a:rPr lang="en-US" b="1" baseline="30000" dirty="0" smtClean="0">
                <a:effectLst>
                  <a:outerShdw blurRad="38100" dist="38100" dir="2700000" algn="tl">
                    <a:srgbClr val="000000">
                      <a:alpha val="43137"/>
                    </a:srgbClr>
                  </a:outerShdw>
                </a:effectLst>
                <a:latin typeface="Tahoma" pitchFamily="34" charset="0"/>
                <a:cs typeface="Tahoma" pitchFamily="34" charset="0"/>
              </a:rPr>
              <a:t> </a:t>
            </a:r>
            <a:r>
              <a:rPr lang="en-US" b="1" dirty="0" smtClean="0">
                <a:effectLst>
                  <a:outerShdw blurRad="38100" dist="38100" dir="2700000" algn="tl">
                    <a:srgbClr val="000000">
                      <a:alpha val="43137"/>
                    </a:srgbClr>
                  </a:outerShdw>
                </a:effectLst>
                <a:latin typeface="Tahoma" pitchFamily="34" charset="0"/>
                <a:cs typeface="Tahoma" pitchFamily="34" charset="0"/>
              </a:rPr>
              <a:t> But now Christ is risen from the dead, and has become the </a:t>
            </a:r>
            <a:r>
              <a:rPr lang="en-US" b="1" dirty="0" err="1" smtClean="0">
                <a:effectLst>
                  <a:outerShdw blurRad="38100" dist="38100" dir="2700000" algn="tl">
                    <a:srgbClr val="000000">
                      <a:alpha val="43137"/>
                    </a:srgbClr>
                  </a:outerShdw>
                </a:effectLst>
                <a:latin typeface="Tahoma" pitchFamily="34" charset="0"/>
                <a:cs typeface="Tahoma" pitchFamily="34" charset="0"/>
              </a:rPr>
              <a:t>firstfruits</a:t>
            </a:r>
            <a:r>
              <a:rPr lang="en-US" b="1" dirty="0" smtClean="0">
                <a:effectLst>
                  <a:outerShdw blurRad="38100" dist="38100" dir="2700000" algn="tl">
                    <a:srgbClr val="000000">
                      <a:alpha val="43137"/>
                    </a:srgbClr>
                  </a:outerShdw>
                </a:effectLst>
                <a:latin typeface="Tahoma" pitchFamily="34" charset="0"/>
                <a:cs typeface="Tahoma" pitchFamily="34" charset="0"/>
              </a:rPr>
              <a:t> of those who have fallen asleep.</a:t>
            </a:r>
            <a:r>
              <a:rPr lang="en-US" b="1" baseline="30000" dirty="0" smtClean="0">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21</a:t>
            </a:r>
            <a:r>
              <a:rPr lang="en-US" b="1" dirty="0" smtClean="0">
                <a:effectLst>
                  <a:outerShdw blurRad="38100" dist="38100" dir="2700000" algn="tl">
                    <a:srgbClr val="000000">
                      <a:alpha val="43137"/>
                    </a:srgbClr>
                  </a:outerShdw>
                </a:effectLst>
                <a:latin typeface="Tahoma" pitchFamily="34" charset="0"/>
                <a:cs typeface="Tahoma" pitchFamily="34" charset="0"/>
              </a:rPr>
              <a:t> </a:t>
            </a:r>
            <a:r>
              <a:rPr lang="en-US"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For since by man came death, by Man also came the resurrection of the dead.</a:t>
            </a:r>
            <a:r>
              <a:rPr lang="en-US" b="1" baseline="30000"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22</a:t>
            </a:r>
            <a:r>
              <a:rPr lang="en-US" b="1" dirty="0" smtClean="0">
                <a:effectLst>
                  <a:outerShdw blurRad="38100" dist="38100" dir="2700000" algn="tl">
                    <a:srgbClr val="000000">
                      <a:alpha val="43137"/>
                    </a:srgbClr>
                  </a:outerShdw>
                </a:effectLst>
                <a:latin typeface="Tahoma" pitchFamily="34" charset="0"/>
                <a:cs typeface="Tahoma" pitchFamily="34" charset="0"/>
              </a:rPr>
              <a:t> For as in Adam all die, even so in Christ all shall be made alive.</a:t>
            </a:r>
            <a:r>
              <a:rPr lang="en-US" b="1" baseline="30000" dirty="0" smtClean="0">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23</a:t>
            </a:r>
            <a:r>
              <a:rPr lang="en-US" b="1" dirty="0" smtClean="0">
                <a:effectLst>
                  <a:outerShdw blurRad="38100" dist="38100" dir="2700000" algn="tl">
                    <a:srgbClr val="000000">
                      <a:alpha val="43137"/>
                    </a:srgbClr>
                  </a:outerShdw>
                </a:effectLst>
                <a:latin typeface="Tahoma" pitchFamily="34" charset="0"/>
                <a:cs typeface="Tahoma" pitchFamily="34" charset="0"/>
              </a:rPr>
              <a:t> But each one in his own order: Christ the </a:t>
            </a:r>
            <a:r>
              <a:rPr lang="en-US" b="1" dirty="0" err="1" smtClean="0">
                <a:effectLst>
                  <a:outerShdw blurRad="38100" dist="38100" dir="2700000" algn="tl">
                    <a:srgbClr val="000000">
                      <a:alpha val="43137"/>
                    </a:srgbClr>
                  </a:outerShdw>
                </a:effectLst>
                <a:latin typeface="Tahoma" pitchFamily="34" charset="0"/>
                <a:cs typeface="Tahoma" pitchFamily="34" charset="0"/>
              </a:rPr>
              <a:t>firstfruits</a:t>
            </a:r>
            <a:r>
              <a:rPr lang="en-US" b="1" dirty="0" smtClean="0">
                <a:effectLst>
                  <a:outerShdw blurRad="38100" dist="38100" dir="2700000" algn="tl">
                    <a:srgbClr val="000000">
                      <a:alpha val="43137"/>
                    </a:srgbClr>
                  </a:outerShdw>
                </a:effectLst>
                <a:latin typeface="Tahoma" pitchFamily="34" charset="0"/>
                <a:cs typeface="Tahoma" pitchFamily="34" charset="0"/>
              </a:rPr>
              <a:t>, afterward those who are Christ's at His coming.</a:t>
            </a:r>
            <a:r>
              <a:rPr lang="en-US" b="1" baseline="30000" dirty="0" smtClean="0">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24</a:t>
            </a:r>
            <a:r>
              <a:rPr lang="en-US" b="1" dirty="0" smtClean="0">
                <a:effectLst>
                  <a:outerShdw blurRad="38100" dist="38100" dir="2700000" algn="tl">
                    <a:srgbClr val="000000">
                      <a:alpha val="43137"/>
                    </a:srgbClr>
                  </a:outerShdw>
                </a:effectLst>
                <a:latin typeface="Tahoma" pitchFamily="34" charset="0"/>
                <a:cs typeface="Tahoma" pitchFamily="34" charset="0"/>
              </a:rPr>
              <a:t> Then comes the end, when He delivers the kingdom to God the Father, when He puts an end to all rule and all authority and power.</a:t>
            </a:r>
            <a:r>
              <a:rPr lang="en-US" b="1" baseline="30000" dirty="0" smtClean="0">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25</a:t>
            </a:r>
            <a:r>
              <a:rPr lang="en-US" b="1" dirty="0" smtClean="0">
                <a:effectLst>
                  <a:outerShdw blurRad="38100" dist="38100" dir="2700000" algn="tl">
                    <a:srgbClr val="000000">
                      <a:alpha val="43137"/>
                    </a:srgbClr>
                  </a:outerShdw>
                </a:effectLst>
                <a:latin typeface="Tahoma" pitchFamily="34" charset="0"/>
                <a:cs typeface="Tahoma" pitchFamily="34" charset="0"/>
              </a:rPr>
              <a:t> For He must reign till He has put all enemies under His feet.</a:t>
            </a:r>
            <a:r>
              <a:rPr lang="en-US" b="1" baseline="30000" dirty="0" smtClean="0">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26</a:t>
            </a:r>
            <a:r>
              <a:rPr lang="en-US" b="1" dirty="0" smtClean="0">
                <a:effectLst>
                  <a:outerShdw blurRad="38100" dist="38100" dir="2700000" algn="tl">
                    <a:srgbClr val="000000">
                      <a:alpha val="43137"/>
                    </a:srgbClr>
                  </a:outerShdw>
                </a:effectLst>
                <a:latin typeface="Tahoma" pitchFamily="34" charset="0"/>
                <a:cs typeface="Tahoma" pitchFamily="34" charset="0"/>
              </a:rPr>
              <a:t> The last enemy that will be destroyed is death.</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rPr>
              <a:t>What Is the “death” of 1 C0rinthians 15?</a:t>
            </a:r>
            <a:endParaRPr lang="en-US" sz="2400" b="1" dirty="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endParaRPr>
          </a:p>
        </p:txBody>
      </p:sp>
      <p:sp>
        <p:nvSpPr>
          <p:cNvPr id="9" name="TextBox 8"/>
          <p:cNvSpPr txBox="1"/>
          <p:nvPr/>
        </p:nvSpPr>
        <p:spPr>
          <a:xfrm>
            <a:off x="609600" y="1876485"/>
            <a:ext cx="7848600" cy="4524315"/>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Tahoma" pitchFamily="34" charset="0"/>
                <a:cs typeface="Tahoma" pitchFamily="34" charset="0"/>
              </a:rPr>
              <a:t>“People, I’m saying what you already know to be true. </a:t>
            </a:r>
            <a:r>
              <a:rPr lang="en-US"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The resurrection being denied in 1 Corinthians 15 was a denial of the coming to life again of dead bodies otherwise it could not have affected the bodily resurrection of Jesus. </a:t>
            </a:r>
            <a:r>
              <a:rPr lang="en-US" b="1" dirty="0" smtClean="0">
                <a:effectLst>
                  <a:outerShdw blurRad="38100" dist="38100" dir="2700000" algn="tl">
                    <a:srgbClr val="000000">
                      <a:alpha val="43137"/>
                    </a:srgbClr>
                  </a:outerShdw>
                </a:effectLst>
                <a:latin typeface="Tahoma" pitchFamily="34" charset="0"/>
                <a:cs typeface="Tahoma" pitchFamily="34" charset="0"/>
              </a:rPr>
              <a:t>The resurrection of Jesus was being undermined by the consequence of the Corinthian denial (vs. 13, 16). The Corinthians were saying, ‘Dead bodies cannot rise.’ Paul said, ‘If that is true, Jesus couldn’t have risen.’”</a:t>
            </a:r>
          </a:p>
          <a:p>
            <a:pPr algn="ct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 The </a:t>
            </a:r>
            <a:r>
              <a:rPr lang="en-US" b="1" dirty="0" err="1" smtClean="0">
                <a:solidFill>
                  <a:srgbClr val="008000"/>
                </a:solidFill>
                <a:effectLst>
                  <a:outerShdw blurRad="38100" dist="38100" dir="2700000" algn="tl">
                    <a:srgbClr val="000000">
                      <a:alpha val="43137"/>
                    </a:srgbClr>
                  </a:outerShdw>
                </a:effectLst>
                <a:latin typeface="Tahoma" pitchFamily="34" charset="0"/>
                <a:cs typeface="Tahoma" pitchFamily="34" charset="0"/>
              </a:rPr>
              <a:t>McGuiggan</a:t>
            </a: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-King Debate, p. 235; cited by </a:t>
            </a:r>
            <a:r>
              <a:rPr lang="en-US" b="1" dirty="0" err="1" smtClean="0">
                <a:solidFill>
                  <a:srgbClr val="008000"/>
                </a:solidFill>
                <a:effectLst>
                  <a:outerShdw blurRad="38100" dist="38100" dir="2700000" algn="tl">
                    <a:srgbClr val="000000">
                      <a:alpha val="43137"/>
                    </a:srgbClr>
                  </a:outerShdw>
                </a:effectLst>
                <a:latin typeface="Tahoma" pitchFamily="34" charset="0"/>
                <a:cs typeface="Tahoma" pitchFamily="34" charset="0"/>
              </a:rPr>
              <a:t>Almon</a:t>
            </a: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 Williams</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rPr>
              <a:t>“It’s In the Greek!”</a:t>
            </a:r>
            <a:endParaRPr lang="en-US" sz="3200" b="1" dirty="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endParaRPr>
          </a:p>
        </p:txBody>
      </p:sp>
      <p:sp>
        <p:nvSpPr>
          <p:cNvPr id="6" name="TextBox 5"/>
          <p:cNvSpPr txBox="1"/>
          <p:nvPr/>
        </p:nvSpPr>
        <p:spPr>
          <a:xfrm>
            <a:off x="609600" y="1395948"/>
            <a:ext cx="7848600" cy="5262979"/>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Tahoma" pitchFamily="34" charset="0"/>
                <a:cs typeface="Tahoma" pitchFamily="34" charset="0"/>
              </a:rPr>
              <a:t>“In most of our translations, the present, past, and perfect tenses are translated well. </a:t>
            </a:r>
            <a:r>
              <a:rPr lang="en-US" sz="28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However, in 1 Corinthians 15, the </a:t>
            </a:r>
            <a:r>
              <a:rPr lang="en-US" sz="2800" b="1" i="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present passive tense </a:t>
            </a:r>
            <a:r>
              <a:rPr lang="en-US" sz="28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has received ill treatment. </a:t>
            </a:r>
            <a:r>
              <a:rPr lang="en-US" sz="2800" b="1" dirty="0" smtClean="0">
                <a:effectLst>
                  <a:outerShdw blurRad="38100" dist="38100" dir="2700000" algn="tl">
                    <a:srgbClr val="000000">
                      <a:alpha val="43137"/>
                    </a:srgbClr>
                  </a:outerShdw>
                </a:effectLst>
                <a:latin typeface="Tahoma" pitchFamily="34" charset="0"/>
                <a:cs typeface="Tahoma" pitchFamily="34" charset="0"/>
              </a:rPr>
              <a:t>The </a:t>
            </a:r>
            <a:r>
              <a:rPr lang="en-US" sz="2800" b="1" i="1" dirty="0" smtClean="0">
                <a:effectLst>
                  <a:outerShdw blurRad="38100" dist="38100" dir="2700000" algn="tl">
                    <a:srgbClr val="000000">
                      <a:alpha val="43137"/>
                    </a:srgbClr>
                  </a:outerShdw>
                </a:effectLst>
                <a:latin typeface="Tahoma" pitchFamily="34" charset="0"/>
                <a:cs typeface="Tahoma" pitchFamily="34" charset="0"/>
              </a:rPr>
              <a:t>present active </a:t>
            </a:r>
            <a:r>
              <a:rPr lang="en-US" sz="2800" b="1" dirty="0" smtClean="0">
                <a:effectLst>
                  <a:outerShdw blurRad="38100" dist="38100" dir="2700000" algn="tl">
                    <a:srgbClr val="000000">
                      <a:alpha val="43137"/>
                    </a:srgbClr>
                  </a:outerShdw>
                </a:effectLst>
                <a:latin typeface="Tahoma" pitchFamily="34" charset="0"/>
                <a:cs typeface="Tahoma" pitchFamily="34" charset="0"/>
              </a:rPr>
              <a:t>tense shows how the subject of the sentence is acting. An entirely different concept, the </a:t>
            </a:r>
            <a:r>
              <a:rPr lang="en-US" sz="2800" b="1" i="1" dirty="0" smtClean="0">
                <a:effectLst>
                  <a:outerShdw blurRad="38100" dist="38100" dir="2700000" algn="tl">
                    <a:srgbClr val="000000">
                      <a:alpha val="43137"/>
                    </a:srgbClr>
                  </a:outerShdw>
                </a:effectLst>
                <a:latin typeface="Tahoma" pitchFamily="34" charset="0"/>
                <a:cs typeface="Tahoma" pitchFamily="34" charset="0"/>
              </a:rPr>
              <a:t>present passive</a:t>
            </a:r>
            <a:r>
              <a:rPr lang="en-US" sz="2800" b="1" dirty="0" smtClean="0">
                <a:effectLst>
                  <a:outerShdw blurRad="38100" dist="38100" dir="2700000" algn="tl">
                    <a:srgbClr val="000000">
                      <a:alpha val="43137"/>
                    </a:srgbClr>
                  </a:outerShdw>
                </a:effectLst>
                <a:latin typeface="Tahoma" pitchFamily="34" charset="0"/>
                <a:cs typeface="Tahoma" pitchFamily="34" charset="0"/>
              </a:rPr>
              <a:t> tense shows how the subject of the sentence </a:t>
            </a:r>
            <a:r>
              <a:rPr lang="en-US" sz="2800" b="1" i="1" dirty="0" smtClean="0">
                <a:effectLst>
                  <a:outerShdw blurRad="38100" dist="38100" dir="2700000" algn="tl">
                    <a:srgbClr val="000000">
                      <a:alpha val="43137"/>
                    </a:srgbClr>
                  </a:outerShdw>
                </a:effectLst>
                <a:latin typeface="Tahoma" pitchFamily="34" charset="0"/>
                <a:cs typeface="Tahoma" pitchFamily="34" charset="0"/>
              </a:rPr>
              <a:t>is being acted upon</a:t>
            </a:r>
            <a:r>
              <a:rPr lang="en-US" sz="2800" b="1" dirty="0" smtClean="0">
                <a:effectLst>
                  <a:outerShdw blurRad="38100" dist="38100" dir="2700000" algn="tl">
                    <a:srgbClr val="000000">
                      <a:alpha val="43137"/>
                    </a:srgbClr>
                  </a:outerShdw>
                </a:effectLst>
                <a:latin typeface="Tahoma" pitchFamily="34" charset="0"/>
                <a:cs typeface="Tahoma" pitchFamily="34" charset="0"/>
              </a:rPr>
              <a:t>. </a:t>
            </a:r>
            <a:r>
              <a:rPr lang="en-US" sz="28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Yet his present passive tense is often ignored, or completely changed to a future.” </a:t>
            </a:r>
            <a:r>
              <a:rPr lang="en-US" sz="2800"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(Dawson, 135)</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rPr>
              <a:t>“It’s In the Greek!”</a:t>
            </a:r>
            <a:endParaRPr lang="en-US" sz="3200" b="1" dirty="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endParaRPr>
          </a:p>
        </p:txBody>
      </p:sp>
      <p:sp>
        <p:nvSpPr>
          <p:cNvPr id="6" name="TextBox 5"/>
          <p:cNvSpPr txBox="1"/>
          <p:nvPr/>
        </p:nvSpPr>
        <p:spPr>
          <a:xfrm>
            <a:off x="609600" y="1828800"/>
            <a:ext cx="7848600" cy="4401205"/>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Tahoma" pitchFamily="34" charset="0"/>
                <a:cs typeface="Tahoma" pitchFamily="34" charset="0"/>
              </a:rPr>
              <a:t>“1 Corinthians 15 contains </a:t>
            </a:r>
            <a:r>
              <a:rPr lang="en-US" sz="28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many instances of abuse</a:t>
            </a:r>
            <a:r>
              <a:rPr lang="en-US" sz="2800" b="1" dirty="0" smtClean="0">
                <a:effectLst>
                  <a:outerShdw blurRad="38100" dist="38100" dir="2700000" algn="tl">
                    <a:srgbClr val="000000">
                      <a:alpha val="43137"/>
                    </a:srgbClr>
                  </a:outerShdw>
                </a:effectLst>
                <a:latin typeface="Tahoma" pitchFamily="34" charset="0"/>
                <a:cs typeface="Tahoma" pitchFamily="34" charset="0"/>
              </a:rPr>
              <a:t> of the present passive tense, where translators ignored, weakened, or changed the tense. Rather than being due to translational difficulties, this indicates </a:t>
            </a:r>
            <a:r>
              <a:rPr lang="en-US" sz="28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translators’ bias</a:t>
            </a:r>
            <a:r>
              <a:rPr lang="en-US" sz="2800" b="1" dirty="0" smtClean="0">
                <a:effectLst>
                  <a:outerShdw blurRad="38100" dist="38100" dir="2700000" algn="tl">
                    <a:srgbClr val="000000">
                      <a:alpha val="43137"/>
                    </a:srgbClr>
                  </a:outerShdw>
                </a:effectLst>
                <a:latin typeface="Tahoma" pitchFamily="34" charset="0"/>
                <a:cs typeface="Tahoma" pitchFamily="34" charset="0"/>
              </a:rPr>
              <a:t>. </a:t>
            </a:r>
            <a:r>
              <a:rPr lang="en-US" sz="2800" b="1" dirty="0" smtClean="0">
                <a:solidFill>
                  <a:srgbClr val="800080"/>
                </a:solidFill>
                <a:effectLst>
                  <a:outerShdw blurRad="38100" dist="38100" dir="2700000" algn="tl">
                    <a:srgbClr val="000000">
                      <a:alpha val="43137"/>
                    </a:srgbClr>
                  </a:outerShdw>
                </a:effectLst>
                <a:latin typeface="Tahoma" pitchFamily="34" charset="0"/>
                <a:cs typeface="Tahoma" pitchFamily="34" charset="0"/>
              </a:rPr>
              <a:t>This “rising” was already in progress when Paul wrote these words</a:t>
            </a:r>
            <a:r>
              <a:rPr lang="en-US" sz="2800" b="1" dirty="0" smtClean="0">
                <a:effectLst>
                  <a:outerShdw blurRad="38100" dist="38100" dir="2700000" algn="tl">
                    <a:srgbClr val="000000">
                      <a:alpha val="43137"/>
                    </a:srgbClr>
                  </a:outerShdw>
                </a:effectLst>
                <a:latin typeface="Tahoma" pitchFamily="34" charset="0"/>
                <a:cs typeface="Tahoma" pitchFamily="34" charset="0"/>
              </a:rPr>
              <a:t>, which rules out a resurrection of fleshly bodies out of the dirt sometime in our future.” </a:t>
            </a:r>
            <a:r>
              <a:rPr lang="en-US" sz="2800"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(Dawson, 136-137)</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AutoShape 3"/>
          <p:cNvSpPr>
            <a:spLocks noChangeArrowheads="1"/>
          </p:cNvSpPr>
          <p:nvPr/>
        </p:nvSpPr>
        <p:spPr bwMode="auto">
          <a:xfrm>
            <a:off x="304800" y="0"/>
            <a:ext cx="1595438" cy="1905000"/>
          </a:xfrm>
          <a:prstGeom prst="diamond">
            <a:avLst/>
          </a:prstGeom>
          <a:solidFill>
            <a:srgbClr val="00B0F0"/>
          </a:solidFill>
          <a:ln w="9525">
            <a:noFill/>
            <a:miter lim="800000"/>
            <a:headEnd/>
            <a:tailEnd/>
          </a:ln>
          <a:effectLst/>
        </p:spPr>
        <p:txBody>
          <a:bodyPr wrap="none" anchor="ctr"/>
          <a:lstStyle/>
          <a:p>
            <a:endParaRPr lang="en-US"/>
          </a:p>
        </p:txBody>
      </p:sp>
      <p:sp>
        <p:nvSpPr>
          <p:cNvPr id="33796" name="Line 4"/>
          <p:cNvSpPr>
            <a:spLocks noChangeShapeType="1"/>
          </p:cNvSpPr>
          <p:nvPr/>
        </p:nvSpPr>
        <p:spPr bwMode="auto">
          <a:xfrm>
            <a:off x="914400" y="1524000"/>
            <a:ext cx="7848600" cy="0"/>
          </a:xfrm>
          <a:prstGeom prst="line">
            <a:avLst/>
          </a:prstGeom>
          <a:noFill/>
          <a:ln w="57150">
            <a:solidFill>
              <a:srgbClr val="FF0000"/>
            </a:solidFill>
            <a:round/>
            <a:headEnd/>
            <a:tailEnd/>
          </a:ln>
          <a:effectLst/>
        </p:spPr>
        <p:txBody>
          <a:bodyPr wrap="none" anchor="ctr"/>
          <a:lstStyle/>
          <a:p>
            <a:endParaRPr lang="en-US"/>
          </a:p>
        </p:txBody>
      </p:sp>
      <p:sp>
        <p:nvSpPr>
          <p:cNvPr id="33797" name="Rectangle 5"/>
          <p:cNvSpPr>
            <a:spLocks noGrp="1" noChangeArrowheads="1"/>
          </p:cNvSpPr>
          <p:nvPr>
            <p:ph type="title" idx="4294967295"/>
          </p:nvPr>
        </p:nvSpPr>
        <p:spPr>
          <a:xfrm>
            <a:off x="762000" y="304800"/>
            <a:ext cx="8077200" cy="1066800"/>
          </a:xfrm>
        </p:spPr>
        <p:txBody>
          <a:bodyPr>
            <a:noAutofit/>
          </a:bodyPr>
          <a:lstStyle/>
          <a:p>
            <a:pPr algn="l"/>
            <a:r>
              <a:rPr lang="en-US" sz="9600" b="1" dirty="0">
                <a:solidFill>
                  <a:srgbClr val="990000"/>
                </a:solidFill>
                <a:effectLst>
                  <a:outerShdw blurRad="38100" dist="38100" dir="2700000" algn="tl">
                    <a:srgbClr val="000000">
                      <a:alpha val="43137"/>
                    </a:srgbClr>
                  </a:outerShdw>
                </a:effectLst>
              </a:rPr>
              <a:t>C</a:t>
            </a:r>
            <a:r>
              <a:rPr lang="en-US" sz="7200" b="1" dirty="0">
                <a:solidFill>
                  <a:srgbClr val="990000"/>
                </a:solidFill>
                <a:effectLst>
                  <a:outerShdw blurRad="38100" dist="38100" dir="2700000" algn="tl">
                    <a:srgbClr val="000000">
                      <a:alpha val="43137"/>
                    </a:srgbClr>
                  </a:outerShdw>
                </a:effectLst>
              </a:rPr>
              <a:t>ourse of Study</a:t>
            </a:r>
          </a:p>
        </p:txBody>
      </p:sp>
      <p:pic>
        <p:nvPicPr>
          <p:cNvPr id="6" name="Picture 2" descr="http://dbostrom.files.wordpress.com/2010/04/empty_tomb1.jpg"/>
          <p:cNvPicPr>
            <a:picLocks noChangeAspect="1" noChangeArrowheads="1"/>
          </p:cNvPicPr>
          <p:nvPr/>
        </p:nvPicPr>
        <p:blipFill>
          <a:blip r:embed="rId2" cstate="print"/>
          <a:srcRect/>
          <a:stretch>
            <a:fillRect/>
          </a:stretch>
        </p:blipFill>
        <p:spPr bwMode="auto">
          <a:xfrm>
            <a:off x="0" y="1943443"/>
            <a:ext cx="9144000" cy="4914557"/>
          </a:xfrm>
          <a:prstGeom prst="rect">
            <a:avLst/>
          </a:prstGeom>
          <a:noFill/>
        </p:spPr>
      </p:pic>
      <p:sp>
        <p:nvSpPr>
          <p:cNvPr id="7" name="Rectangle 6"/>
          <p:cNvSpPr txBox="1">
            <a:spLocks noRot="1" noChangeArrowheads="1"/>
          </p:cNvSpPr>
          <p:nvPr/>
        </p:nvSpPr>
        <p:spPr>
          <a:xfrm>
            <a:off x="533400" y="3657600"/>
            <a:ext cx="8229600" cy="1143000"/>
          </a:xfrm>
          <a:prstGeom prst="rect">
            <a:avLst/>
          </a:prstGeom>
          <a:solidFill>
            <a:srgbClr val="990000"/>
          </a:solidFill>
          <a:effectLst>
            <a:softEdge rad="127000"/>
          </a:effectLst>
        </p:spPr>
        <p:txBody>
          <a:bodyPr/>
          <a:lstStyle/>
          <a:p>
            <a:pPr marL="342900" marR="0" lvl="0" indent="-342900" algn="l" defTabSz="914400" rtl="0" eaLnBrk="0" fontAlgn="base" latinLnBrk="0" hangingPunct="0">
              <a:lnSpc>
                <a:spcPct val="100000"/>
              </a:lnSpc>
              <a:spcBef>
                <a:spcPct val="20000"/>
              </a:spcBef>
              <a:spcAft>
                <a:spcPct val="0"/>
              </a:spcAft>
              <a:buClr>
                <a:srgbClr val="FFFF00"/>
              </a:buClr>
              <a:buSzPct val="100000"/>
              <a:buFontTx/>
              <a:buChar char="•"/>
              <a:tabLst/>
              <a:defRPr/>
            </a:pPr>
            <a:r>
              <a:rPr lang="en-US" sz="2800" b="1" kern="0" noProof="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Identify and respond to arguments made from 1 Corinthians 15</a:t>
            </a:r>
            <a:r>
              <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pitchFamily="34" charset="0"/>
                <a:cs typeface="Tahoma" pitchFamily="34" charset="0"/>
              </a:rPr>
              <a:t> </a:t>
            </a:r>
            <a:endParaRPr kumimoji="0" lang="en-US" sz="2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ahoma" pitchFamily="34" charset="0"/>
              <a:cs typeface="Tahoma" pitchFamily="34" charset="0"/>
            </a:endParaRPr>
          </a:p>
        </p:txBody>
      </p:sp>
      <p:sp>
        <p:nvSpPr>
          <p:cNvPr id="8" name="Rectangle 6"/>
          <p:cNvSpPr txBox="1">
            <a:spLocks noRot="1" noChangeArrowheads="1"/>
          </p:cNvSpPr>
          <p:nvPr/>
        </p:nvSpPr>
        <p:spPr>
          <a:xfrm>
            <a:off x="533400" y="2133600"/>
            <a:ext cx="8229600" cy="1143000"/>
          </a:xfrm>
          <a:prstGeom prst="rect">
            <a:avLst/>
          </a:prstGeom>
          <a:solidFill>
            <a:srgbClr val="990000"/>
          </a:solidFill>
          <a:effectLst>
            <a:softEdge rad="127000"/>
          </a:effectLst>
        </p:spPr>
        <p:txBody>
          <a:bodyPr/>
          <a:lstStyle/>
          <a:p>
            <a:pPr marL="342900" marR="0" lvl="0" indent="-342900" algn="l" defTabSz="914400" rtl="0" eaLnBrk="0" fontAlgn="base" latinLnBrk="0" hangingPunct="0">
              <a:lnSpc>
                <a:spcPct val="100000"/>
              </a:lnSpc>
              <a:spcBef>
                <a:spcPct val="20000"/>
              </a:spcBef>
              <a:spcAft>
                <a:spcPct val="0"/>
              </a:spcAft>
              <a:buClr>
                <a:srgbClr val="FFFF00"/>
              </a:buClr>
              <a:buSzPct val="100000"/>
              <a:buFontTx/>
              <a:buChar char="•"/>
              <a:tabLs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pitchFamily="34" charset="0"/>
                <a:cs typeface="Tahoma" pitchFamily="34" charset="0"/>
              </a:rPr>
              <a:t>Describe the position of realized eschatologists </a:t>
            </a:r>
            <a:endParaRPr kumimoji="0" lang="en-US" sz="2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ahoma" pitchFamily="34" charset="0"/>
              <a:cs typeface="Tahoma" pitchFamily="34" charset="0"/>
            </a:endParaRPr>
          </a:p>
        </p:txBody>
      </p:sp>
      <p:sp>
        <p:nvSpPr>
          <p:cNvPr id="9" name="Rectangle 6"/>
          <p:cNvSpPr txBox="1">
            <a:spLocks noRot="1" noChangeArrowheads="1"/>
          </p:cNvSpPr>
          <p:nvPr/>
        </p:nvSpPr>
        <p:spPr>
          <a:xfrm>
            <a:off x="533400" y="5334000"/>
            <a:ext cx="8229600" cy="1143000"/>
          </a:xfrm>
          <a:prstGeom prst="rect">
            <a:avLst/>
          </a:prstGeom>
          <a:solidFill>
            <a:srgbClr val="990000"/>
          </a:solidFill>
          <a:effectLst>
            <a:softEdge rad="127000"/>
          </a:effectLst>
        </p:spPr>
        <p:txBody>
          <a:bodyPr/>
          <a:lstStyle/>
          <a:p>
            <a:pPr marL="342900" marR="0" lvl="0" indent="-342900" algn="l" defTabSz="914400" rtl="0" eaLnBrk="0" fontAlgn="base" latinLnBrk="0" hangingPunct="0">
              <a:lnSpc>
                <a:spcPct val="100000"/>
              </a:lnSpc>
              <a:spcBef>
                <a:spcPct val="20000"/>
              </a:spcBef>
              <a:spcAft>
                <a:spcPct val="0"/>
              </a:spcAft>
              <a:buClr>
                <a:srgbClr val="FFFF00"/>
              </a:buClr>
              <a:buSzPct val="100000"/>
              <a:buFontTx/>
              <a:buChar char="•"/>
              <a:tabLst/>
              <a:defRPr/>
            </a:pPr>
            <a:r>
              <a:rPr lang="en-US" sz="2800" b="1" kern="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Briefly survey some other passages that address the resurrection</a:t>
            </a:r>
            <a:endParaRPr kumimoji="0" lang="en-US" sz="2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p:cTn id="7" dur="500" fill="hold"/>
                                        <p:tgtEl>
                                          <p:spTgt spid="33797"/>
                                        </p:tgtEl>
                                        <p:attrNameLst>
                                          <p:attrName>ppt_x</p:attrName>
                                        </p:attrNameLst>
                                      </p:cBhvr>
                                      <p:tavLst>
                                        <p:tav tm="0">
                                          <p:val>
                                            <p:strVal val="#ppt_x"/>
                                          </p:val>
                                        </p:tav>
                                        <p:tav tm="100000">
                                          <p:val>
                                            <p:strVal val="#ppt_x"/>
                                          </p:val>
                                        </p:tav>
                                      </p:tavLst>
                                    </p:anim>
                                    <p:anim calcmode="lin" valueType="num">
                                      <p:cBhvr>
                                        <p:cTn id="8" dur="500" fill="hold"/>
                                        <p:tgtEl>
                                          <p:spTgt spid="33797"/>
                                        </p:tgtEl>
                                        <p:attrNameLst>
                                          <p:attrName>ppt_y</p:attrName>
                                        </p:attrNameLst>
                                      </p:cBhvr>
                                      <p:tavLst>
                                        <p:tav tm="0">
                                          <p:val>
                                            <p:strVal val="#ppt_y-#ppt_h/2"/>
                                          </p:val>
                                        </p:tav>
                                        <p:tav tm="100000">
                                          <p:val>
                                            <p:strVal val="#ppt_y"/>
                                          </p:val>
                                        </p:tav>
                                      </p:tavLst>
                                    </p:anim>
                                    <p:anim calcmode="lin" valueType="num">
                                      <p:cBhvr>
                                        <p:cTn id="9" dur="500" fill="hold"/>
                                        <p:tgtEl>
                                          <p:spTgt spid="33797"/>
                                        </p:tgtEl>
                                        <p:attrNameLst>
                                          <p:attrName>ppt_w</p:attrName>
                                        </p:attrNameLst>
                                      </p:cBhvr>
                                      <p:tavLst>
                                        <p:tav tm="0">
                                          <p:val>
                                            <p:strVal val="#ppt_w"/>
                                          </p:val>
                                        </p:tav>
                                        <p:tav tm="100000">
                                          <p:val>
                                            <p:strVal val="#ppt_w"/>
                                          </p:val>
                                        </p:tav>
                                      </p:tavLst>
                                    </p:anim>
                                    <p:anim calcmode="lin" valueType="num">
                                      <p:cBhvr>
                                        <p:cTn id="10" dur="500" fill="hold"/>
                                        <p:tgtEl>
                                          <p:spTgt spid="33797"/>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52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52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52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ppt_x</p:attrName>
                                        </p:attrNameLst>
                                      </p:cBhvr>
                                      <p:tavLst>
                                        <p:tav tm="0">
                                          <p:val>
                                            <p:fltVal val="0.5"/>
                                          </p:val>
                                        </p:tav>
                                        <p:tav tm="100000">
                                          <p:val>
                                            <p:strVal val="#ppt_x"/>
                                          </p:val>
                                        </p:tav>
                                      </p:tavLst>
                                    </p:anim>
                                    <p:anim calcmode="lin" valueType="num">
                                      <p:cBhvr>
                                        <p:cTn id="38" dur="10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utoUpdateAnimBg="0"/>
      <p:bldP spid="7" grpId="0" animBg="1" autoUpdateAnimBg="0"/>
      <p:bldP spid="8" grpId="0" animBg="1" autoUpdateAnimBg="0"/>
      <p:bldP spid="9"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rPr>
              <a:t>“It’s In the Greek!”</a:t>
            </a:r>
            <a:endParaRPr lang="en-US" sz="3200" b="1" dirty="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endParaRPr>
          </a:p>
        </p:txBody>
      </p:sp>
      <p:sp>
        <p:nvSpPr>
          <p:cNvPr id="6" name="TextBox 5"/>
          <p:cNvSpPr txBox="1"/>
          <p:nvPr/>
        </p:nvSpPr>
        <p:spPr>
          <a:xfrm>
            <a:off x="609600" y="1828800"/>
            <a:ext cx="7848600" cy="4893647"/>
          </a:xfrm>
          <a:prstGeom prst="rect">
            <a:avLst/>
          </a:prstGeom>
          <a:noFill/>
        </p:spPr>
        <p:txBody>
          <a:bodyPr wrap="square" rtlCol="0">
            <a:spAutoFit/>
          </a:bodyPr>
          <a:lstStyle/>
          <a:p>
            <a:pPr marL="0" lvl="3" algn="ct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(Commenting on 1 Corinthians 15:26)</a:t>
            </a:r>
            <a:r>
              <a:rPr lang="en-US" b="1" dirty="0" smtClean="0">
                <a:effectLst>
                  <a:outerShdw blurRad="38100" dist="38100" dir="2700000" algn="tl">
                    <a:srgbClr val="000000">
                      <a:alpha val="43137"/>
                    </a:srgbClr>
                  </a:outerShdw>
                </a:effectLst>
                <a:latin typeface="Tahoma" pitchFamily="34" charset="0"/>
                <a:cs typeface="Tahoma" pitchFamily="34" charset="0"/>
              </a:rPr>
              <a:t> “Literally, this is ‘the last enemy that is being destroyed.’ Notice the present passive tense, depicting an ongoing process occurring as Paul wrote, was translated as </a:t>
            </a:r>
            <a:r>
              <a:rPr lang="en-US" b="1" i="1" dirty="0" smtClean="0">
                <a:effectLst>
                  <a:outerShdw blurRad="38100" dist="38100" dir="2700000" algn="tl">
                    <a:srgbClr val="000000">
                      <a:alpha val="43137"/>
                    </a:srgbClr>
                  </a:outerShdw>
                </a:effectLst>
                <a:latin typeface="Tahoma" pitchFamily="34" charset="0"/>
                <a:cs typeface="Tahoma" pitchFamily="34" charset="0"/>
              </a:rPr>
              <a:t>shall be</a:t>
            </a:r>
            <a:r>
              <a:rPr lang="en-US" b="1" dirty="0" smtClean="0">
                <a:effectLst>
                  <a:outerShdw blurRad="38100" dist="38100" dir="2700000" algn="tl">
                    <a:srgbClr val="000000">
                      <a:alpha val="43137"/>
                    </a:srgbClr>
                  </a:outerShdw>
                </a:effectLst>
                <a:latin typeface="Tahoma" pitchFamily="34" charset="0"/>
                <a:cs typeface="Tahoma" pitchFamily="34" charset="0"/>
              </a:rPr>
              <a:t>, a future! How ‘misleading’ is that? </a:t>
            </a:r>
            <a:r>
              <a:rPr lang="en-US"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This is not scholarship, nor is it a translational difficulty. It’s no more difficult than discerning a present tense from a future tense! It is probably theological bias</a:t>
            </a:r>
            <a:r>
              <a:rPr lang="en-US" b="1" dirty="0" smtClean="0">
                <a:effectLst>
                  <a:outerShdw blurRad="38100" dist="38100" dir="2700000" algn="tl">
                    <a:srgbClr val="000000">
                      <a:alpha val="43137"/>
                    </a:srgbClr>
                  </a:outerShdw>
                </a:effectLst>
                <a:latin typeface="Tahoma" pitchFamily="34" charset="0"/>
                <a:cs typeface="Tahoma" pitchFamily="34" charset="0"/>
              </a:rPr>
              <a:t>. </a:t>
            </a:r>
            <a:r>
              <a:rPr lang="en-US" b="1" dirty="0" smtClean="0">
                <a:solidFill>
                  <a:srgbClr val="800080"/>
                </a:solidFill>
                <a:effectLst>
                  <a:outerShdw blurRad="38100" dist="38100" dir="2700000" algn="tl">
                    <a:srgbClr val="000000">
                      <a:alpha val="43137"/>
                    </a:srgbClr>
                  </a:outerShdw>
                </a:effectLst>
                <a:latin typeface="Tahoma" pitchFamily="34" charset="0"/>
                <a:cs typeface="Tahoma" pitchFamily="34" charset="0"/>
              </a:rPr>
              <a:t>As we’ll continue to see, this ignoring and changing the tense of the verbs Paul used has profound implications on the subject of the resurrection</a:t>
            </a:r>
            <a:r>
              <a:rPr lang="en-US" b="1" dirty="0" smtClean="0">
                <a:effectLst>
                  <a:outerShdw blurRad="38100" dist="38100" dir="2700000" algn="tl">
                    <a:srgbClr val="000000">
                      <a:alpha val="43137"/>
                    </a:srgbClr>
                  </a:outerShdw>
                </a:effectLst>
                <a:latin typeface="Tahoma" pitchFamily="34" charset="0"/>
                <a:cs typeface="Tahoma" pitchFamily="34" charset="0"/>
              </a:rPr>
              <a:t>.” </a:t>
            </a: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(Dawson, 167-168)</a:t>
            </a:r>
          </a:p>
          <a:p>
            <a:pPr marL="0" lvl="3" algn="ctr"/>
            <a:endPar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rPr>
              <a:t>“It’s In the Greek!”</a:t>
            </a:r>
            <a:endParaRPr lang="en-US" sz="3200" b="1" dirty="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endParaRPr>
          </a:p>
        </p:txBody>
      </p:sp>
      <p:sp>
        <p:nvSpPr>
          <p:cNvPr id="5" name="Content Placeholder 2"/>
          <p:cNvSpPr>
            <a:spLocks noGrp="1"/>
          </p:cNvSpPr>
          <p:nvPr>
            <p:ph idx="1"/>
          </p:nvPr>
        </p:nvSpPr>
        <p:spPr>
          <a:xfrm>
            <a:off x="304800" y="1600200"/>
            <a:ext cx="8686800" cy="5105400"/>
          </a:xfrm>
        </p:spPr>
        <p:txBody>
          <a:bodyPr>
            <a:noAutofit/>
          </a:bodyPr>
          <a:lstStyle/>
          <a:p>
            <a:r>
              <a:rPr lang="en-US" sz="2800" b="1" baseline="30000"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NKJ</a:t>
            </a:r>
            <a:r>
              <a:rPr lang="en-US" sz="28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 1 Corinthians 15:26 	</a:t>
            </a:r>
          </a:p>
          <a:p>
            <a:pPr lvl="1"/>
            <a:r>
              <a:rPr lang="en-US" sz="2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“The last enemy that will be destroyed is death.”</a:t>
            </a:r>
          </a:p>
          <a:p>
            <a:r>
              <a:rPr lang="en-US" sz="2800" b="1" baseline="30000"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ESV</a:t>
            </a:r>
            <a:r>
              <a:rPr lang="en-US" sz="28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 1 Corinthians 15:26 	</a:t>
            </a:r>
          </a:p>
          <a:p>
            <a:pPr lvl="1"/>
            <a:r>
              <a:rPr lang="en-US" sz="2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“The last enemy to be destroyed is death.”</a:t>
            </a:r>
          </a:p>
          <a:p>
            <a:r>
              <a:rPr lang="en-US" sz="2800" b="1" baseline="30000"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NAU</a:t>
            </a:r>
            <a:r>
              <a:rPr lang="en-US" sz="28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 1 Corinthians 15:26 </a:t>
            </a:r>
            <a:r>
              <a:rPr lang="en-US" sz="28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a:t>
            </a:r>
          </a:p>
          <a:p>
            <a:pPr lvl="1"/>
            <a:r>
              <a:rPr lang="en-US" sz="2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“The last enemy that will be abolished is death.”</a:t>
            </a:r>
          </a:p>
          <a:p>
            <a:r>
              <a:rPr lang="en-US" sz="2800" b="1" baseline="30000"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NIV</a:t>
            </a:r>
            <a:r>
              <a:rPr lang="en-US" sz="28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 1 Corinthians 15:26 </a:t>
            </a:r>
            <a:r>
              <a:rPr lang="en-US" sz="28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a:t>
            </a:r>
          </a:p>
          <a:p>
            <a:pPr lvl="1"/>
            <a:r>
              <a:rPr lang="en-US" sz="2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“The last enemy to be destroyed is death.”</a:t>
            </a:r>
          </a:p>
          <a:p>
            <a:r>
              <a:rPr lang="en-US" sz="2800" b="1" baseline="30000"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KJV</a:t>
            </a:r>
            <a:r>
              <a:rPr lang="en-US" sz="28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 1 Corinthians 15:26 </a:t>
            </a:r>
            <a:r>
              <a:rPr lang="en-US" sz="28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a:t>
            </a:r>
          </a:p>
          <a:p>
            <a:pPr lvl="1"/>
            <a:r>
              <a:rPr lang="en-US" sz="2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“The last enemy that shall be destroyed is death.”</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250" autoRev="1" fill="hold">
                                          <p:stCondLst>
                                            <p:cond delay="0"/>
                                          </p:stCondLst>
                                        </p:cTn>
                                        <p:tgtEl>
                                          <p:spTgt spid="5"/>
                                        </p:tgtEl>
                                        <p:attrNameLst>
                                          <p:attrName>ppt_w</p:attrName>
                                        </p:attrNameLst>
                                      </p:cBhvr>
                                    </p:anim>
                                    <p:anim by="(#ppt_w*0.50)" calcmode="lin" valueType="num">
                                      <p:cBhvr>
                                        <p:cTn id="8" dur="250" decel="50000" autoRev="1" fill="hold">
                                          <p:stCondLst>
                                            <p:cond delay="0"/>
                                          </p:stCondLst>
                                        </p:cTn>
                                        <p:tgtEl>
                                          <p:spTgt spid="5"/>
                                        </p:tgtEl>
                                        <p:attrNameLst>
                                          <p:attrName>ppt_x</p:attrName>
                                        </p:attrNameLst>
                                      </p:cBhvr>
                                    </p:anim>
                                    <p:anim from="(-#ppt_h/2)" to="(#ppt_y)" calcmode="lin" valueType="num">
                                      <p:cBhvr>
                                        <p:cTn id="9" dur="500" fill="hold">
                                          <p:stCondLst>
                                            <p:cond delay="0"/>
                                          </p:stCondLst>
                                        </p:cTn>
                                        <p:tgtEl>
                                          <p:spTgt spid="5"/>
                                        </p:tgtEl>
                                        <p:attrNameLst>
                                          <p:attrName>ppt_y</p:attrName>
                                        </p:attrNameLst>
                                      </p:cBhvr>
                                    </p:anim>
                                    <p:animRot by="21600000">
                                      <p:cBhvr>
                                        <p:cTn id="10"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rPr>
              <a:t>“It’s In the Greek!”</a:t>
            </a:r>
            <a:endParaRPr lang="en-US" sz="3200" b="1" dirty="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endParaRPr>
          </a:p>
        </p:txBody>
      </p:sp>
      <p:sp>
        <p:nvSpPr>
          <p:cNvPr id="4" name="Content Placeholder 2"/>
          <p:cNvSpPr>
            <a:spLocks noGrp="1"/>
          </p:cNvSpPr>
          <p:nvPr>
            <p:ph idx="1"/>
          </p:nvPr>
        </p:nvSpPr>
        <p:spPr>
          <a:xfrm>
            <a:off x="304800" y="1295400"/>
            <a:ext cx="8686800" cy="5105400"/>
          </a:xfrm>
        </p:spPr>
        <p:txBody>
          <a:bodyPr>
            <a:noAutofit/>
          </a:bodyPr>
          <a:lstStyle/>
          <a:p>
            <a:r>
              <a:rPr lang="en-US" sz="28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J. Harold Greenlee lists the futuristic present (the present used for the future) among the uses of the present indicative (53). </a:t>
            </a:r>
          </a:p>
          <a:p>
            <a:endParaRPr lang="en-US" sz="28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endParaRPr>
          </a:p>
          <a:p>
            <a:r>
              <a:rPr lang="en-US" sz="28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Under “Special Uses of the Present,” Dana &amp; </a:t>
            </a:r>
            <a:r>
              <a:rPr lang="en-US" sz="2800" b="1" dirty="0" err="1" smtClean="0">
                <a:solidFill>
                  <a:schemeClr val="tx1"/>
                </a:solidFill>
                <a:effectLst>
                  <a:outerShdw blurRad="38100" dist="38100" dir="2700000" algn="tl">
                    <a:srgbClr val="000000">
                      <a:alpha val="43137"/>
                    </a:srgbClr>
                  </a:outerShdw>
                </a:effectLst>
                <a:latin typeface="Tahoma" pitchFamily="34" charset="0"/>
                <a:cs typeface="Tahoma" pitchFamily="34" charset="0"/>
              </a:rPr>
              <a:t>Mantey</a:t>
            </a:r>
            <a:r>
              <a:rPr lang="en-US" sz="28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list the futuristic present and comment, </a:t>
            </a:r>
            <a:r>
              <a:rPr lang="en-US" sz="28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“This use of the present tense denotes an event which has not yet occurred, but which is regarded as so certain that in thought it may be contemplated as already coming to pass”</a:t>
            </a:r>
            <a:r>
              <a:rPr lang="en-US" sz="28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(185).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rPr>
              <a:t>“It’s In the Greek!”</a:t>
            </a:r>
            <a:endParaRPr lang="en-US" sz="3200" b="1" dirty="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endParaRPr>
          </a:p>
        </p:txBody>
      </p:sp>
      <p:sp>
        <p:nvSpPr>
          <p:cNvPr id="4" name="Content Placeholder 2"/>
          <p:cNvSpPr>
            <a:spLocks noGrp="1"/>
          </p:cNvSpPr>
          <p:nvPr>
            <p:ph idx="1"/>
          </p:nvPr>
        </p:nvSpPr>
        <p:spPr>
          <a:xfrm>
            <a:off x="304800" y="1600200"/>
            <a:ext cx="8686800" cy="5105400"/>
          </a:xfrm>
        </p:spPr>
        <p:txBody>
          <a:bodyPr>
            <a:noAutofit/>
          </a:bodyPr>
          <a:lstStyle/>
          <a:p>
            <a:r>
              <a:rPr lang="en-US" sz="20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“In a similar way, </a:t>
            </a:r>
            <a:r>
              <a:rPr lang="en-US" sz="20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the Present Indicative may be used to describe vividly a future event </a:t>
            </a:r>
            <a:r>
              <a:rPr lang="en-US" sz="20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(he cites Mark 9:31, Matthew 28:18; 27:63 and Luke 3:9)…The term ‘Present for Future’ is sometimes objected to, but, without good reason. The arguments of </a:t>
            </a:r>
            <a:r>
              <a:rPr lang="en-US" sz="2000" b="1" dirty="0" err="1" smtClean="0">
                <a:solidFill>
                  <a:schemeClr val="tx1"/>
                </a:solidFill>
                <a:effectLst>
                  <a:outerShdw blurRad="38100" dist="38100" dir="2700000" algn="tl">
                    <a:srgbClr val="000000">
                      <a:alpha val="43137"/>
                    </a:srgbClr>
                  </a:outerShdw>
                </a:effectLst>
                <a:latin typeface="Tahoma" pitchFamily="34" charset="0"/>
                <a:cs typeface="Tahoma" pitchFamily="34" charset="0"/>
              </a:rPr>
              <a:t>Buttmann</a:t>
            </a:r>
            <a:r>
              <a:rPr lang="en-US" sz="20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pp. 203f., and </a:t>
            </a:r>
            <a:r>
              <a:rPr lang="en-US" sz="2000" b="1" dirty="0" err="1" smtClean="0">
                <a:solidFill>
                  <a:schemeClr val="tx1"/>
                </a:solidFill>
                <a:effectLst>
                  <a:outerShdw blurRad="38100" dist="38100" dir="2700000" algn="tl">
                    <a:srgbClr val="000000">
                      <a:alpha val="43137"/>
                    </a:srgbClr>
                  </a:outerShdw>
                </a:effectLst>
                <a:latin typeface="Tahoma" pitchFamily="34" charset="0"/>
                <a:cs typeface="Tahoma" pitchFamily="34" charset="0"/>
              </a:rPr>
              <a:t>Winer</a:t>
            </a:r>
            <a:r>
              <a:rPr lang="en-US" sz="20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WT. pp. 265 ff.; WM. pp. 331 ff., are valid only against the theory of an arbitrary interchange of tenses. </a:t>
            </a:r>
            <a:r>
              <a:rPr lang="en-US" sz="20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It is indeed not to be supposed that Greek writers confused the Present and the Future tenses, or used them indiscriminately. But that the form which customarily denoted an act in progress at the time of speaking was sometimes, for the sake of vividness, used with reference to a fact still in the future, is recognized by all grammarians. </a:t>
            </a:r>
            <a:r>
              <a:rPr lang="en-US" sz="20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See, e.g., J. 397; K. 382, 5; G.MT. 32. The whole force of the idiom is derived from the unusualness of the tense employed.”  </a:t>
            </a:r>
            <a:r>
              <a:rPr lang="en-US" sz="2000"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a:t>
            </a:r>
            <a:r>
              <a:rPr lang="en-US" sz="2000" b="1" u="sng"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Burton’s Moods and Tenses</a:t>
            </a:r>
            <a:r>
              <a:rPr lang="en-US" sz="2000"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rPr>
              <a:t>“It’s In the Greek!”</a:t>
            </a:r>
            <a:endParaRPr lang="en-US" sz="3200" b="1" dirty="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endParaRPr>
          </a:p>
        </p:txBody>
      </p:sp>
      <p:sp>
        <p:nvSpPr>
          <p:cNvPr id="4" name="Content Placeholder 2"/>
          <p:cNvSpPr>
            <a:spLocks noGrp="1"/>
          </p:cNvSpPr>
          <p:nvPr>
            <p:ph idx="1"/>
          </p:nvPr>
        </p:nvSpPr>
        <p:spPr>
          <a:xfrm>
            <a:off x="304800" y="1295400"/>
            <a:ext cx="8686800" cy="5105400"/>
          </a:xfrm>
        </p:spPr>
        <p:txBody>
          <a:bodyPr>
            <a:noAutofit/>
          </a:bodyPr>
          <a:lstStyle/>
          <a:p>
            <a:r>
              <a:rPr lang="en-US" sz="2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Commenting on verse 26, Morris writes, “It (the verb to destroy – </a:t>
            </a:r>
            <a:r>
              <a:rPr lang="en-US" sz="2400" b="1" dirty="0" err="1" smtClean="0">
                <a:solidFill>
                  <a:schemeClr val="tx1"/>
                </a:solidFill>
                <a:effectLst>
                  <a:outerShdw blurRad="38100" dist="38100" dir="2700000" algn="tl">
                    <a:srgbClr val="000000">
                      <a:alpha val="43137"/>
                    </a:srgbClr>
                  </a:outerShdw>
                </a:effectLst>
                <a:latin typeface="Tahoma" pitchFamily="34" charset="0"/>
                <a:cs typeface="Tahoma" pitchFamily="34" charset="0"/>
              </a:rPr>
              <a:t>asd</a:t>
            </a:r>
            <a:r>
              <a:rPr lang="en-US" sz="2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is in the present tense, and </a:t>
            </a:r>
            <a:r>
              <a:rPr lang="en-US" sz="24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the use of this tense for future action strikes a note of vividness and certainty</a:t>
            </a:r>
            <a:r>
              <a:rPr lang="en-US" sz="2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(216).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rPr>
              <a:t>How Many Bodies?</a:t>
            </a:r>
            <a:endParaRPr lang="en-US" sz="3200" b="1" dirty="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endParaRPr>
          </a:p>
        </p:txBody>
      </p:sp>
      <p:sp>
        <p:nvSpPr>
          <p:cNvPr id="5" name="TextBox 4"/>
          <p:cNvSpPr txBox="1"/>
          <p:nvPr/>
        </p:nvSpPr>
        <p:spPr>
          <a:xfrm>
            <a:off x="533400" y="1249740"/>
            <a:ext cx="8153400" cy="1200329"/>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Tahoma" pitchFamily="34" charset="0"/>
                <a:cs typeface="Tahoma" pitchFamily="34" charset="0"/>
              </a:rPr>
              <a:t>But someone will say, "How are the dead raised up? And with what body do they come?“</a:t>
            </a:r>
          </a:p>
          <a:p>
            <a:pPr algn="ct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-- 1 Corinthians 15:35</a:t>
            </a:r>
          </a:p>
        </p:txBody>
      </p:sp>
      <p:sp>
        <p:nvSpPr>
          <p:cNvPr id="7" name="TextBox 6"/>
          <p:cNvSpPr txBox="1"/>
          <p:nvPr/>
        </p:nvSpPr>
        <p:spPr>
          <a:xfrm>
            <a:off x="381000" y="2854702"/>
            <a:ext cx="8382000" cy="378565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Tahoma" pitchFamily="34" charset="0"/>
                <a:cs typeface="Tahoma" pitchFamily="34" charset="0"/>
              </a:rPr>
              <a:t>“Second, we often read, ‘And with what kind of body do they come?’ and wonder: Will they have broken bodies, aborted bodies, drowned bodies, mangled bodies, baby bodies, or wrinkled bodies? Since circumcision was such an important issue in the New Testament, will they be circumcised or uncircumcised bodies? Will they be male and female bodies? Will some be the bodies of amputees? Do you notice the shift we make from ‘body’ to ‘bodies’? Paul said ‘body,’ and we think ‘bodies.’  </a:t>
            </a: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(cont.)</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rPr>
              <a:t>How Many Bodies?</a:t>
            </a:r>
            <a:endParaRPr lang="en-US" sz="3200" b="1" dirty="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endParaRPr>
          </a:p>
        </p:txBody>
      </p:sp>
      <p:sp>
        <p:nvSpPr>
          <p:cNvPr id="7" name="TextBox 6"/>
          <p:cNvSpPr txBox="1"/>
          <p:nvPr/>
        </p:nvSpPr>
        <p:spPr>
          <a:xfrm>
            <a:off x="381000" y="1524000"/>
            <a:ext cx="8382000" cy="4893647"/>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Tahoma" pitchFamily="34" charset="0"/>
                <a:cs typeface="Tahoma" pitchFamily="34" charset="0"/>
              </a:rPr>
              <a:t>Paul never used ‘bodies’ in this chapter. </a:t>
            </a:r>
            <a:r>
              <a:rPr lang="en-US"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He spoke of the resurrection of one body, the Old Covenant faithful who were being transformed into the body of Christ. </a:t>
            </a:r>
            <a:r>
              <a:rPr lang="en-US" b="1" dirty="0" smtClean="0">
                <a:effectLst>
                  <a:outerShdw blurRad="38100" dist="38100" dir="2700000" algn="tl">
                    <a:srgbClr val="000000">
                      <a:alpha val="43137"/>
                    </a:srgbClr>
                  </a:outerShdw>
                </a:effectLst>
                <a:latin typeface="Tahoma" pitchFamily="34" charset="0"/>
                <a:cs typeface="Tahoma" pitchFamily="34" charset="0"/>
              </a:rPr>
              <a:t>The question had to do with how Jewish and Gentile saints were going to be in that one body, along with </a:t>
            </a:r>
            <a:r>
              <a:rPr lang="en-US" b="1" u="sng" dirty="0" smtClean="0">
                <a:effectLst>
                  <a:outerShdw blurRad="38100" dist="38100" dir="2700000" algn="tl">
                    <a:srgbClr val="000000">
                      <a:alpha val="43137"/>
                    </a:srgbClr>
                  </a:outerShdw>
                </a:effectLst>
                <a:latin typeface="Tahoma" pitchFamily="34" charset="0"/>
                <a:cs typeface="Tahoma" pitchFamily="34" charset="0"/>
              </a:rPr>
              <a:t>Old Covenant saints who didn’t even see or obey Christ</a:t>
            </a:r>
            <a:r>
              <a:rPr lang="en-US" b="1" dirty="0" smtClean="0">
                <a:effectLst>
                  <a:outerShdw blurRad="38100" dist="38100" dir="2700000" algn="tl">
                    <a:srgbClr val="000000">
                      <a:alpha val="43137"/>
                    </a:srgbClr>
                  </a:outerShdw>
                </a:effectLst>
                <a:latin typeface="Tahoma" pitchFamily="34" charset="0"/>
                <a:cs typeface="Tahoma" pitchFamily="34" charset="0"/>
              </a:rPr>
              <a:t>. Paul had already said that those who deny the resurrection of the Old Testament dead ones must also deny the resurrection of Christ. Christ died for them because of promises made to the fathers, yet some in the Paul Party denied the resurrection of those for whom Christ died according to promise.” </a:t>
            </a: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(Dawson, 177-178)</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rPr>
              <a:t>How Many Bodies?</a:t>
            </a:r>
            <a:endParaRPr lang="en-US" sz="3200" b="1" dirty="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endParaRPr>
          </a:p>
        </p:txBody>
      </p:sp>
      <p:sp>
        <p:nvSpPr>
          <p:cNvPr id="7" name="TextBox 6"/>
          <p:cNvSpPr txBox="1"/>
          <p:nvPr/>
        </p:nvSpPr>
        <p:spPr>
          <a:xfrm>
            <a:off x="381000" y="1524000"/>
            <a:ext cx="8382000" cy="4893647"/>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Tahoma" pitchFamily="34" charset="0"/>
                <a:cs typeface="Tahoma" pitchFamily="34" charset="0"/>
              </a:rPr>
              <a:t>“Finally, a misuse of English grammar is the smug insistence that when a word is singular in form, it must be singular in usage. For instance, Max King does this repeatedly in resurrection passages where the term body is often in the singular number although it obviously has a plural force…Nigel Turner, a Greek scholar, puts the clincher on this usage in the Bible when he explains the reason for its prevalence, </a:t>
            </a:r>
            <a:r>
              <a:rPr lang="en-US"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‘Contrary to normal Greek and Latin practice, the N.T. sometimes follows the Aram. and Hebrew preference for a distributive singular’ (Moulton 23) and gives numerous examples in his grammar on page 23.”  </a:t>
            </a: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a:t>
            </a:r>
            <a:r>
              <a:rPr lang="en-US" b="1" dirty="0" err="1" smtClean="0">
                <a:solidFill>
                  <a:srgbClr val="008000"/>
                </a:solidFill>
                <a:effectLst>
                  <a:outerShdw blurRad="38100" dist="38100" dir="2700000" algn="tl">
                    <a:srgbClr val="000000">
                      <a:alpha val="43137"/>
                    </a:srgbClr>
                  </a:outerShdw>
                </a:effectLst>
                <a:latin typeface="Tahoma" pitchFamily="34" charset="0"/>
                <a:cs typeface="Tahoma" pitchFamily="34" charset="0"/>
              </a:rPr>
              <a:t>Almon</a:t>
            </a: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 Williams, 228)</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36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holytrinityshaw.co.uk/images/Graveyard.jpg"/>
          <p:cNvPicPr>
            <a:picLocks noChangeAspect="1" noChangeArrowheads="1"/>
          </p:cNvPicPr>
          <p:nvPr/>
        </p:nvPicPr>
        <p:blipFill>
          <a:blip r:embed="rId2" cstate="print"/>
          <a:srcRect/>
          <a:stretch>
            <a:fillRect/>
          </a:stretch>
        </p:blipFill>
        <p:spPr bwMode="auto">
          <a:xfrm>
            <a:off x="0" y="762000"/>
            <a:ext cx="9144000" cy="6096000"/>
          </a:xfrm>
          <a:prstGeom prst="rect">
            <a:avLst/>
          </a:prstGeom>
          <a:noFill/>
        </p:spPr>
      </p:pic>
      <p:sp>
        <p:nvSpPr>
          <p:cNvPr id="3" name="Rectangle 2"/>
          <p:cNvSpPr/>
          <p:nvPr/>
        </p:nvSpPr>
        <p:spPr bwMode="auto">
          <a:xfrm>
            <a:off x="0" y="0"/>
            <a:ext cx="9144000" cy="762000"/>
          </a:xfrm>
          <a:prstGeom prst="rect">
            <a:avLst/>
          </a:prstGeom>
          <a:solidFill>
            <a:srgbClr val="99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OT Citations in 1 Corinthians 15</a:t>
            </a:r>
            <a:endParaRPr kumimoji="0" lang="en-US" sz="36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4" name="TextBox 3"/>
          <p:cNvSpPr txBox="1"/>
          <p:nvPr/>
        </p:nvSpPr>
        <p:spPr>
          <a:xfrm>
            <a:off x="152400" y="990600"/>
            <a:ext cx="7391400" cy="2108269"/>
          </a:xfrm>
          <a:prstGeom prst="rect">
            <a:avLst/>
          </a:prstGeom>
          <a:solidFill>
            <a:srgbClr val="FFFF99"/>
          </a:solidFill>
          <a:effectLst>
            <a:softEdge rad="127000"/>
          </a:effectLst>
        </p:spPr>
        <p:txBody>
          <a:bodyPr wrap="square" rtlCol="0">
            <a:spAutoFit/>
          </a:bodyPr>
          <a:lstStyle/>
          <a:p>
            <a:pPr algn="ctr"/>
            <a:endParaRPr lang="en-US" sz="1100" b="1" dirty="0" smtClean="0">
              <a:effectLst>
                <a:outerShdw blurRad="38100" dist="38100" dir="2700000" algn="tl">
                  <a:srgbClr val="000000">
                    <a:alpha val="43137"/>
                  </a:srgbClr>
                </a:outerShdw>
              </a:effectLst>
              <a:latin typeface="Tahoma" pitchFamily="34" charset="0"/>
              <a:cs typeface="Tahoma" pitchFamily="34" charset="0"/>
            </a:endParaRPr>
          </a:p>
          <a:p>
            <a:pPr algn="ctr"/>
            <a:r>
              <a:rPr lang="en-US" b="1" dirty="0" smtClean="0">
                <a:effectLst>
                  <a:outerShdw blurRad="38100" dist="38100" dir="2700000" algn="tl">
                    <a:srgbClr val="000000">
                      <a:alpha val="43137"/>
                    </a:srgbClr>
                  </a:outerShdw>
                </a:effectLst>
                <a:latin typeface="Tahoma" pitchFamily="34" charset="0"/>
                <a:cs typeface="Tahoma" pitchFamily="34" charset="0"/>
              </a:rPr>
              <a:t>“He will swallow up death forever, and the Lord God will wipe away tears from all faces; the rebuke of His people He will take away from all the earth; for the Lord has spoken.”</a:t>
            </a:r>
          </a:p>
          <a:p>
            <a:pPr algn="ctr"/>
            <a:r>
              <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 Isaiah 25:8</a:t>
            </a:r>
          </a:p>
        </p:txBody>
      </p:sp>
      <p:sp>
        <p:nvSpPr>
          <p:cNvPr id="5" name="TextBox 4"/>
          <p:cNvSpPr txBox="1"/>
          <p:nvPr/>
        </p:nvSpPr>
        <p:spPr>
          <a:xfrm>
            <a:off x="3124200" y="4158005"/>
            <a:ext cx="5943600" cy="2623795"/>
          </a:xfrm>
          <a:prstGeom prst="rect">
            <a:avLst/>
          </a:prstGeom>
          <a:solidFill>
            <a:srgbClr val="FFC000"/>
          </a:solidFill>
          <a:effectLst>
            <a:softEdge rad="127000"/>
          </a:effectLst>
        </p:spPr>
        <p:txBody>
          <a:bodyPr wrap="square" rtlCol="0">
            <a:spAutoFit/>
          </a:bodyPr>
          <a:lstStyle/>
          <a:p>
            <a:pPr algn="ctr"/>
            <a:endParaRPr lang="en-US" sz="1050" b="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ctr"/>
            <a:r>
              <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“So when this corruptible has put on incorruption, and this mortal has put on immortality, then shall be brought to pass the saying that is written: ‘Death is swallowed up in victory.’”</a:t>
            </a:r>
          </a:p>
          <a:p>
            <a:pPr algn="ctr"/>
            <a:r>
              <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-- 1 Corinthians 15:54</a:t>
            </a:r>
          </a:p>
          <a:p>
            <a:pPr algn="ctr"/>
            <a:endParaRPr lang="en-US" sz="10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
        <p:nvSpPr>
          <p:cNvPr id="6" name="Bent Arrow 5"/>
          <p:cNvSpPr/>
          <p:nvPr/>
        </p:nvSpPr>
        <p:spPr bwMode="auto">
          <a:xfrm flipV="1">
            <a:off x="990600" y="3048000"/>
            <a:ext cx="2133600" cy="2895600"/>
          </a:xfrm>
          <a:prstGeom prst="ben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out)">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1000"/>
                                        <p:tgtEl>
                                          <p:spTgt spid="4"/>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holytrinityshaw.co.uk/images/Graveyard.jpg"/>
          <p:cNvPicPr>
            <a:picLocks noChangeAspect="1" noChangeArrowheads="1"/>
          </p:cNvPicPr>
          <p:nvPr/>
        </p:nvPicPr>
        <p:blipFill>
          <a:blip r:embed="rId2" cstate="print"/>
          <a:srcRect/>
          <a:stretch>
            <a:fillRect/>
          </a:stretch>
        </p:blipFill>
        <p:spPr bwMode="auto">
          <a:xfrm>
            <a:off x="0" y="762000"/>
            <a:ext cx="9144000" cy="6096000"/>
          </a:xfrm>
          <a:prstGeom prst="rect">
            <a:avLst/>
          </a:prstGeom>
          <a:noFill/>
        </p:spPr>
      </p:pic>
      <p:sp>
        <p:nvSpPr>
          <p:cNvPr id="7" name="TextBox 6"/>
          <p:cNvSpPr txBox="1"/>
          <p:nvPr/>
        </p:nvSpPr>
        <p:spPr>
          <a:xfrm>
            <a:off x="228600" y="1143000"/>
            <a:ext cx="7924800" cy="2354491"/>
          </a:xfrm>
          <a:prstGeom prst="rect">
            <a:avLst/>
          </a:prstGeom>
          <a:solidFill>
            <a:srgbClr val="FFFF99"/>
          </a:solidFill>
          <a:effectLst>
            <a:softEdge rad="127000"/>
          </a:effectLst>
        </p:spPr>
        <p:txBody>
          <a:bodyPr wrap="square" rtlCol="0">
            <a:spAutoFit/>
          </a:bodyPr>
          <a:lstStyle/>
          <a:p>
            <a:pPr algn="ctr"/>
            <a:endParaRPr lang="en-US" sz="11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ctr"/>
            <a:r>
              <a:rPr lang="en-US" b="1" dirty="0" smtClean="0">
                <a:effectLst>
                  <a:outerShdw blurRad="38100" dist="38100" dir="2700000" algn="tl">
                    <a:srgbClr val="000000">
                      <a:alpha val="43137"/>
                    </a:srgbClr>
                  </a:outerShdw>
                </a:effectLst>
                <a:latin typeface="Tahoma" pitchFamily="34" charset="0"/>
                <a:cs typeface="Tahoma" pitchFamily="34" charset="0"/>
              </a:rPr>
              <a:t>“I will ransom them from the power of the grave; I will redeem them from death. O Death, I will be your plagues! O Grave, I will be your destruction! Pity is hidden from My eyes.”</a:t>
            </a:r>
          </a:p>
          <a:p>
            <a:pPr algn="ctr"/>
            <a:r>
              <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 Hosea 13:14</a:t>
            </a:r>
          </a:p>
          <a:p>
            <a:pPr algn="ctr"/>
            <a:endParaRPr lang="en-US" sz="12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
        <p:nvSpPr>
          <p:cNvPr id="8" name="TextBox 7"/>
          <p:cNvSpPr txBox="1"/>
          <p:nvPr/>
        </p:nvSpPr>
        <p:spPr>
          <a:xfrm>
            <a:off x="2971800" y="4311893"/>
            <a:ext cx="6172200" cy="1546577"/>
          </a:xfrm>
          <a:prstGeom prst="rect">
            <a:avLst/>
          </a:prstGeom>
          <a:solidFill>
            <a:srgbClr val="FFC000"/>
          </a:solidFill>
          <a:effectLst>
            <a:softEdge rad="127000"/>
          </a:effectLst>
        </p:spPr>
        <p:txBody>
          <a:bodyPr wrap="square" rtlCol="0">
            <a:spAutoFit/>
          </a:bodyPr>
          <a:lstStyle/>
          <a:p>
            <a:pPr algn="ctr"/>
            <a:endParaRPr lang="en-US" sz="1050" b="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ctr"/>
            <a:r>
              <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“O Death, where is your sting? O Hades, where is your victory?” </a:t>
            </a:r>
          </a:p>
          <a:p>
            <a:pPr algn="ctr"/>
            <a:r>
              <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-- 1 Corinthians 15:55</a:t>
            </a:r>
          </a:p>
          <a:p>
            <a:pPr algn="ctr"/>
            <a:endParaRPr lang="en-US" sz="11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
        <p:nvSpPr>
          <p:cNvPr id="9" name="Bent Arrow 8"/>
          <p:cNvSpPr/>
          <p:nvPr/>
        </p:nvSpPr>
        <p:spPr bwMode="auto">
          <a:xfrm flipV="1">
            <a:off x="914400" y="3505200"/>
            <a:ext cx="1981200" cy="2133600"/>
          </a:xfrm>
          <a:prstGeom prst="ben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0" y="0"/>
            <a:ext cx="9144000" cy="762000"/>
          </a:xfrm>
          <a:prstGeom prst="rect">
            <a:avLst/>
          </a:prstGeom>
          <a:solidFill>
            <a:srgbClr val="99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OT Citations in 1 Corinthians 15</a:t>
            </a:r>
            <a:endParaRPr kumimoji="0" lang="en-US" sz="36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1000"/>
                                        <p:tgtEl>
                                          <p:spTgt spid="7"/>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Jesus rose bodily from the grave to give us life."/>
          <p:cNvPicPr>
            <a:picLocks noChangeAspect="1" noChangeArrowheads="1"/>
          </p:cNvPicPr>
          <p:nvPr/>
        </p:nvPicPr>
        <p:blipFill>
          <a:blip r:embed="rId2" cstate="print"/>
          <a:srcRect/>
          <a:stretch>
            <a:fillRect/>
          </a:stretch>
        </p:blipFill>
        <p:spPr bwMode="auto">
          <a:xfrm>
            <a:off x="-1" y="0"/>
            <a:ext cx="9196245" cy="6858000"/>
          </a:xfrm>
          <a:prstGeom prst="rect">
            <a:avLst/>
          </a:prstGeom>
          <a:noFill/>
        </p:spPr>
      </p:pic>
      <p:sp>
        <p:nvSpPr>
          <p:cNvPr id="3" name="TextBox 2"/>
          <p:cNvSpPr txBox="1"/>
          <p:nvPr/>
        </p:nvSpPr>
        <p:spPr>
          <a:xfrm>
            <a:off x="0" y="76200"/>
            <a:ext cx="9144000" cy="707886"/>
          </a:xfrm>
          <a:prstGeom prst="rect">
            <a:avLst/>
          </a:prstGeom>
          <a:solidFill>
            <a:srgbClr val="990000"/>
          </a:solidFill>
          <a:effectLst>
            <a:softEdge rad="127000"/>
          </a:effectLst>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Realized Eschatology View</a:t>
            </a:r>
            <a:endParaRPr lang="en-US" sz="40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4" name="TextBox 3"/>
          <p:cNvSpPr txBox="1"/>
          <p:nvPr/>
        </p:nvSpPr>
        <p:spPr>
          <a:xfrm>
            <a:off x="304800" y="1143000"/>
            <a:ext cx="8534400" cy="5262979"/>
          </a:xfrm>
          <a:prstGeom prst="rect">
            <a:avLst/>
          </a:prstGeom>
          <a:solidFill>
            <a:srgbClr val="FFFF99"/>
          </a:solidFill>
        </p:spPr>
        <p:txBody>
          <a:bodyPr wrap="square" rtlCol="0">
            <a:spAutoFit/>
          </a:bodyPr>
          <a:lstStyle/>
          <a:p>
            <a:pPr algn="ctr"/>
            <a:r>
              <a:rPr lang="en-US" b="1" dirty="0" smtClean="0">
                <a:latin typeface="Tahoma" pitchFamily="34" charset="0"/>
                <a:cs typeface="Tahoma" pitchFamily="34" charset="0"/>
              </a:rPr>
              <a:t>“There is nothing in Paul’s corporate language of the ‘body’ of Christ that forces us to assume that the resurrection to come (in their day) would involve the literal process of individual corpses coming out of their graves. Instead, the expected eschatological resurrection was the translation of the children of God from the Old Covenant to the New Covenant (2 Cor. 3:18). The death from which we are corporately raised is from sin-death, or alienation from God. This is what it meant for Christ to be the </a:t>
            </a:r>
            <a:r>
              <a:rPr lang="en-US" b="1" dirty="0" err="1" smtClean="0">
                <a:latin typeface="Tahoma" pitchFamily="34" charset="0"/>
                <a:cs typeface="Tahoma" pitchFamily="34" charset="0"/>
              </a:rPr>
              <a:t>firstfruits</a:t>
            </a:r>
            <a:r>
              <a:rPr lang="en-US" b="1" dirty="0" smtClean="0">
                <a:latin typeface="Tahoma" pitchFamily="34" charset="0"/>
                <a:cs typeface="Tahoma" pitchFamily="34" charset="0"/>
              </a:rPr>
              <a:t> of the resurrection (1 Cor. 15:20, 23), the harvest to follow was the early church and all Israel (Jas. 1:18, cf. Rev. 14:4).”  </a:t>
            </a:r>
          </a:p>
          <a:p>
            <a:pPr algn="ctr"/>
            <a:r>
              <a:rPr lang="en-US" b="1" dirty="0" smtClean="0">
                <a:solidFill>
                  <a:srgbClr val="0000FF"/>
                </a:solidFill>
                <a:latin typeface="Tahoma" pitchFamily="34" charset="0"/>
                <a:cs typeface="Tahoma" pitchFamily="34" charset="0"/>
              </a:rPr>
              <a:t>-- King, p. 309</a:t>
            </a:r>
          </a:p>
        </p:txBody>
      </p:sp>
      <p:sp>
        <p:nvSpPr>
          <p:cNvPr id="5" name="TextBox 4"/>
          <p:cNvSpPr txBox="1"/>
          <p:nvPr/>
        </p:nvSpPr>
        <p:spPr>
          <a:xfrm>
            <a:off x="304800" y="1143000"/>
            <a:ext cx="8534400" cy="5262979"/>
          </a:xfrm>
          <a:prstGeom prst="rect">
            <a:avLst/>
          </a:prstGeom>
          <a:noFill/>
        </p:spPr>
        <p:txBody>
          <a:bodyPr wrap="square" rtlCol="0">
            <a:spAutoFit/>
          </a:bodyPr>
          <a:lstStyle/>
          <a:p>
            <a:pPr algn="ctr"/>
            <a:r>
              <a:rPr lang="en-US" b="1" dirty="0" smtClean="0">
                <a:latin typeface="Tahoma" pitchFamily="34" charset="0"/>
                <a:cs typeface="Tahoma" pitchFamily="34" charset="0"/>
              </a:rPr>
              <a:t>“There is nothing in Paul’s corporate language of the ‘body’ of Christ that forces us to assume that the resurrection to come (in their day) would involve the literal process of individual corpses coming out of their graves. Instead, the expected eschatological resurrection was the translation of the children of God from the Old Covenant to the New Covenant (2 Cor. 3:18). </a:t>
            </a:r>
            <a:r>
              <a:rPr lang="en-US" b="1" dirty="0" smtClean="0">
                <a:solidFill>
                  <a:srgbClr val="990000"/>
                </a:solidFill>
                <a:latin typeface="Tahoma" pitchFamily="34" charset="0"/>
                <a:cs typeface="Tahoma" pitchFamily="34" charset="0"/>
              </a:rPr>
              <a:t>The death from which we are corporately raised is from sin-death</a:t>
            </a:r>
            <a:r>
              <a:rPr lang="en-US" b="1" dirty="0" smtClean="0">
                <a:latin typeface="Tahoma" pitchFamily="34" charset="0"/>
                <a:cs typeface="Tahoma" pitchFamily="34" charset="0"/>
              </a:rPr>
              <a:t>, or alienation from God. This is what it meant for Christ to be the </a:t>
            </a:r>
            <a:r>
              <a:rPr lang="en-US" b="1" dirty="0" err="1" smtClean="0">
                <a:latin typeface="Tahoma" pitchFamily="34" charset="0"/>
                <a:cs typeface="Tahoma" pitchFamily="34" charset="0"/>
              </a:rPr>
              <a:t>firstfruits</a:t>
            </a:r>
            <a:r>
              <a:rPr lang="en-US" b="1" dirty="0" smtClean="0">
                <a:latin typeface="Tahoma" pitchFamily="34" charset="0"/>
                <a:cs typeface="Tahoma" pitchFamily="34" charset="0"/>
              </a:rPr>
              <a:t> of the resurrection (1 Cor. 15:20, 23), </a:t>
            </a:r>
            <a:r>
              <a:rPr lang="en-US" b="1" dirty="0" smtClean="0">
                <a:solidFill>
                  <a:srgbClr val="990000"/>
                </a:solidFill>
                <a:latin typeface="Tahoma" pitchFamily="34" charset="0"/>
                <a:cs typeface="Tahoma" pitchFamily="34" charset="0"/>
              </a:rPr>
              <a:t>the harvest to follow was the early church and all Israel </a:t>
            </a:r>
            <a:r>
              <a:rPr lang="en-US" b="1" dirty="0" smtClean="0">
                <a:latin typeface="Tahoma" pitchFamily="34" charset="0"/>
                <a:cs typeface="Tahoma" pitchFamily="34" charset="0"/>
              </a:rPr>
              <a:t>(Jas. 1:18, cf. Rev. 14:4).”  </a:t>
            </a:r>
          </a:p>
          <a:p>
            <a:pPr algn="ctr"/>
            <a:r>
              <a:rPr lang="en-US" b="1" dirty="0" smtClean="0">
                <a:solidFill>
                  <a:srgbClr val="0000FF"/>
                </a:solidFill>
                <a:latin typeface="Tahoma" pitchFamily="34" charset="0"/>
                <a:cs typeface="Tahoma" pitchFamily="34" charset="0"/>
              </a:rPr>
              <a:t>-- King, p. 309</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holytrinityshaw.co.uk/images/Graveyard.jpg"/>
          <p:cNvPicPr>
            <a:picLocks noChangeAspect="1" noChangeArrowheads="1"/>
          </p:cNvPicPr>
          <p:nvPr/>
        </p:nvPicPr>
        <p:blipFill>
          <a:blip r:embed="rId2" cstate="print"/>
          <a:srcRect/>
          <a:stretch>
            <a:fillRect/>
          </a:stretch>
        </p:blipFill>
        <p:spPr bwMode="auto">
          <a:xfrm>
            <a:off x="0" y="762000"/>
            <a:ext cx="9144000" cy="6096000"/>
          </a:xfrm>
          <a:prstGeom prst="rect">
            <a:avLst/>
          </a:prstGeom>
          <a:noFill/>
        </p:spPr>
      </p:pic>
      <p:sp>
        <p:nvSpPr>
          <p:cNvPr id="11" name="Rectangle 6"/>
          <p:cNvSpPr txBox="1">
            <a:spLocks noRot="1" noChangeArrowheads="1"/>
          </p:cNvSpPr>
          <p:nvPr/>
        </p:nvSpPr>
        <p:spPr>
          <a:xfrm>
            <a:off x="533400" y="2286000"/>
            <a:ext cx="8229600" cy="1143000"/>
          </a:xfrm>
          <a:prstGeom prst="rect">
            <a:avLst/>
          </a:prstGeom>
          <a:solidFill>
            <a:srgbClr val="FFFF99"/>
          </a:solidFill>
          <a:effectLst>
            <a:softEdge rad="127000"/>
          </a:effectLst>
        </p:spPr>
        <p:txBody>
          <a:bodyPr/>
          <a:lstStyle/>
          <a:p>
            <a:pPr marL="342900" marR="0" lvl="0" indent="-342900" algn="l" defTabSz="914400" rtl="0" eaLnBrk="0" fontAlgn="base" latinLnBrk="0" hangingPunct="0">
              <a:lnSpc>
                <a:spcPct val="100000"/>
              </a:lnSpc>
              <a:spcBef>
                <a:spcPct val="20000"/>
              </a:spcBef>
              <a:spcAft>
                <a:spcPct val="0"/>
              </a:spcAft>
              <a:buClr>
                <a:srgbClr val="FF0000"/>
              </a:buClr>
              <a:buSzPct val="100000"/>
              <a:buFontTx/>
              <a:buChar char="•"/>
              <a:tabLst/>
              <a:defRPr/>
            </a:pPr>
            <a:r>
              <a:rPr lang="en-US" sz="2800" b="1" kern="0" dirty="0" smtClean="0">
                <a:effectLst>
                  <a:outerShdw blurRad="38100" dist="38100" dir="2700000" algn="tl">
                    <a:srgbClr val="000000">
                      <a:alpha val="43137"/>
                    </a:srgbClr>
                  </a:outerShdw>
                </a:effectLst>
                <a:latin typeface="Tahoma" pitchFamily="34" charset="0"/>
                <a:cs typeface="Tahoma" pitchFamily="34" charset="0"/>
              </a:rPr>
              <a:t>The original contexts of these citations – not about resurrection from physical death</a:t>
            </a:r>
            <a:endPar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Tahoma" pitchFamily="34" charset="0"/>
              <a:cs typeface="Tahoma" pitchFamily="34" charset="0"/>
            </a:endParaRPr>
          </a:p>
        </p:txBody>
      </p:sp>
      <p:sp>
        <p:nvSpPr>
          <p:cNvPr id="12" name="Rectangle 6"/>
          <p:cNvSpPr txBox="1">
            <a:spLocks noRot="1" noChangeArrowheads="1"/>
          </p:cNvSpPr>
          <p:nvPr/>
        </p:nvSpPr>
        <p:spPr>
          <a:xfrm>
            <a:off x="533400" y="3810000"/>
            <a:ext cx="8229600" cy="1066800"/>
          </a:xfrm>
          <a:prstGeom prst="rect">
            <a:avLst/>
          </a:prstGeom>
          <a:solidFill>
            <a:srgbClr val="FFFF99"/>
          </a:solidFill>
          <a:effectLst>
            <a:softEdge rad="127000"/>
          </a:effectLst>
        </p:spPr>
        <p:txBody>
          <a:bodyPr/>
          <a:lstStyle/>
          <a:p>
            <a:pPr marL="342900" marR="0" lvl="0" indent="-342900" algn="l" defTabSz="914400" rtl="0" eaLnBrk="0" fontAlgn="base" latinLnBrk="0" hangingPunct="0">
              <a:lnSpc>
                <a:spcPct val="100000"/>
              </a:lnSpc>
              <a:spcBef>
                <a:spcPct val="20000"/>
              </a:spcBef>
              <a:spcAft>
                <a:spcPct val="0"/>
              </a:spcAft>
              <a:buClr>
                <a:srgbClr val="FF0000"/>
              </a:buClr>
              <a:buSzPct val="100000"/>
              <a:buFontTx/>
              <a:buChar char="•"/>
              <a:tabLst/>
              <a:defRPr/>
            </a:pPr>
            <a:r>
              <a:rPr lang="en-US" sz="2800" b="1" kern="0" dirty="0" smtClean="0">
                <a:effectLst>
                  <a:outerShdw blurRad="38100" dist="38100" dir="2700000" algn="tl">
                    <a:srgbClr val="000000">
                      <a:alpha val="43137"/>
                    </a:srgbClr>
                  </a:outerShdw>
                </a:effectLst>
                <a:latin typeface="Tahoma" pitchFamily="34" charset="0"/>
                <a:cs typeface="Tahoma" pitchFamily="34" charset="0"/>
              </a:rPr>
              <a:t>Paul’s use of the citations – indicate that 1 Cor. 15 is about a spiritual resurrection </a:t>
            </a:r>
            <a:endPar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Tahoma" pitchFamily="34" charset="0"/>
              <a:cs typeface="Tahoma" pitchFamily="34" charset="0"/>
            </a:endParaRPr>
          </a:p>
        </p:txBody>
      </p:sp>
      <p:sp>
        <p:nvSpPr>
          <p:cNvPr id="13" name="Rectangle 6"/>
          <p:cNvSpPr txBox="1">
            <a:spLocks noRot="1" noChangeArrowheads="1"/>
          </p:cNvSpPr>
          <p:nvPr/>
        </p:nvSpPr>
        <p:spPr>
          <a:xfrm>
            <a:off x="533400" y="5257800"/>
            <a:ext cx="8229600" cy="1066800"/>
          </a:xfrm>
          <a:prstGeom prst="rect">
            <a:avLst/>
          </a:prstGeom>
          <a:solidFill>
            <a:srgbClr val="FFFF99"/>
          </a:solidFill>
          <a:effectLst>
            <a:softEdge rad="127000"/>
          </a:effectLst>
        </p:spPr>
        <p:txBody>
          <a:bodyPr/>
          <a:lstStyle/>
          <a:p>
            <a:pPr marL="342900" marR="0" lvl="0" indent="-342900" algn="l" defTabSz="914400" rtl="0" eaLnBrk="0" fontAlgn="base" latinLnBrk="0" hangingPunct="0">
              <a:lnSpc>
                <a:spcPct val="100000"/>
              </a:lnSpc>
              <a:spcBef>
                <a:spcPct val="20000"/>
              </a:spcBef>
              <a:spcAft>
                <a:spcPct val="0"/>
              </a:spcAft>
              <a:buClr>
                <a:srgbClr val="FF0000"/>
              </a:buClr>
              <a:buSzPct val="100000"/>
              <a:buFontTx/>
              <a:buChar char="•"/>
              <a:tabLst/>
              <a:defRPr/>
            </a:pPr>
            <a:r>
              <a:rPr lang="en-US" sz="2800" b="1" kern="0" dirty="0" smtClean="0">
                <a:effectLst>
                  <a:outerShdw blurRad="38100" dist="38100" dir="2700000" algn="tl">
                    <a:srgbClr val="000000">
                      <a:alpha val="43137"/>
                    </a:srgbClr>
                  </a:outerShdw>
                </a:effectLst>
                <a:latin typeface="Tahoma" pitchFamily="34" charset="0"/>
                <a:cs typeface="Tahoma" pitchFamily="34" charset="0"/>
              </a:rPr>
              <a:t>The original contexts of the quotations determine the context of 1 Corinthians 15</a:t>
            </a:r>
            <a:endPar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Tahoma" pitchFamily="34" charset="0"/>
              <a:cs typeface="Tahoma" pitchFamily="34" charset="0"/>
            </a:endParaRPr>
          </a:p>
        </p:txBody>
      </p:sp>
      <p:sp>
        <p:nvSpPr>
          <p:cNvPr id="14" name="Rectangle 13"/>
          <p:cNvSpPr/>
          <p:nvPr/>
        </p:nvSpPr>
        <p:spPr bwMode="auto">
          <a:xfrm>
            <a:off x="0" y="0"/>
            <a:ext cx="9144000" cy="762000"/>
          </a:xfrm>
          <a:prstGeom prst="rect">
            <a:avLst/>
          </a:prstGeom>
          <a:solidFill>
            <a:srgbClr val="99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OT Citations in 1 Corinthians 15</a:t>
            </a:r>
            <a:endParaRPr kumimoji="0" lang="en-US" sz="36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15" name="TextBox 14"/>
          <p:cNvSpPr txBox="1"/>
          <p:nvPr/>
        </p:nvSpPr>
        <p:spPr>
          <a:xfrm>
            <a:off x="76200" y="1074003"/>
            <a:ext cx="5029199" cy="461665"/>
          </a:xfrm>
          <a:prstGeom prst="rect">
            <a:avLst/>
          </a:prstGeom>
          <a:solidFill>
            <a:srgbClr val="FFFF00"/>
          </a:solidFill>
          <a:effectLst>
            <a:softEdge rad="63500"/>
          </a:effectLst>
        </p:spPr>
        <p:txBody>
          <a:bodyPr wrap="square" rtlCol="0">
            <a:spAutoFit/>
          </a:bodyPr>
          <a:lstStyle/>
          <a:p>
            <a:pPr algn="ctr"/>
            <a:r>
              <a:rPr lang="en-US" b="1" dirty="0" smtClean="0">
                <a:solidFill>
                  <a:srgbClr val="0000FF"/>
                </a:solidFill>
                <a:effectLst>
                  <a:outerShdw blurRad="38100" dist="38100" dir="2700000" algn="tl">
                    <a:srgbClr val="000000">
                      <a:alpha val="43137"/>
                    </a:srgbClr>
                  </a:outerShdw>
                </a:effectLst>
              </a:rPr>
              <a:t>According to realized eschatology…</a:t>
            </a:r>
            <a:endParaRPr lang="en-US" b="1" dirty="0">
              <a:solidFill>
                <a:srgbClr val="0000FF"/>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ppt_x</p:attrName>
                                        </p:attrNameLst>
                                      </p:cBhvr>
                                      <p:tavLst>
                                        <p:tav tm="0">
                                          <p:val>
                                            <p:fltVal val="0.5"/>
                                          </p:val>
                                        </p:tav>
                                        <p:tav tm="100000">
                                          <p:val>
                                            <p:strVal val="#ppt_x"/>
                                          </p:val>
                                        </p:tav>
                                      </p:tavLst>
                                    </p:anim>
                                    <p:anim calcmode="lin" valueType="num">
                                      <p:cBhvr>
                                        <p:cTn id="15" dur="10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ppt_x</p:attrName>
                                        </p:attrNameLst>
                                      </p:cBhvr>
                                      <p:tavLst>
                                        <p:tav tm="0">
                                          <p:val>
                                            <p:fltVal val="0.5"/>
                                          </p:val>
                                        </p:tav>
                                        <p:tav tm="100000">
                                          <p:val>
                                            <p:strVal val="#ppt_x"/>
                                          </p:val>
                                        </p:tav>
                                      </p:tavLst>
                                    </p:anim>
                                    <p:anim calcmode="lin" valueType="num">
                                      <p:cBhvr>
                                        <p:cTn id="23" dur="10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ppt_x</p:attrName>
                                        </p:attrNameLst>
                                      </p:cBhvr>
                                      <p:tavLst>
                                        <p:tav tm="0">
                                          <p:val>
                                            <p:fltVal val="0.5"/>
                                          </p:val>
                                        </p:tav>
                                        <p:tav tm="100000">
                                          <p:val>
                                            <p:strVal val="#ppt_x"/>
                                          </p:val>
                                        </p:tav>
                                      </p:tavLst>
                                    </p:anim>
                                    <p:anim calcmode="lin" valueType="num">
                                      <p:cBhvr>
                                        <p:cTn id="31" dur="100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2" grpId="0" animBg="1" autoUpdateAnimBg="0"/>
      <p:bldP spid="13" grpId="0" animBg="1" autoUpdateAnimBg="0"/>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holytrinityshaw.co.uk/images/Graveyard.jpg"/>
          <p:cNvPicPr>
            <a:picLocks noChangeAspect="1" noChangeArrowheads="1"/>
          </p:cNvPicPr>
          <p:nvPr/>
        </p:nvPicPr>
        <p:blipFill>
          <a:blip r:embed="rId2" cstate="print"/>
          <a:srcRect/>
          <a:stretch>
            <a:fillRect/>
          </a:stretch>
        </p:blipFill>
        <p:spPr bwMode="auto">
          <a:xfrm>
            <a:off x="0" y="762000"/>
            <a:ext cx="9144000" cy="6096000"/>
          </a:xfrm>
          <a:prstGeom prst="rect">
            <a:avLst/>
          </a:prstGeom>
          <a:noFill/>
        </p:spPr>
      </p:pic>
      <p:sp>
        <p:nvSpPr>
          <p:cNvPr id="4" name="TextBox 3"/>
          <p:cNvSpPr txBox="1"/>
          <p:nvPr/>
        </p:nvSpPr>
        <p:spPr>
          <a:xfrm>
            <a:off x="304800" y="1295400"/>
            <a:ext cx="8534400" cy="5262979"/>
          </a:xfrm>
          <a:prstGeom prst="rect">
            <a:avLst/>
          </a:prstGeom>
          <a:solidFill>
            <a:srgbClr val="FFFF99"/>
          </a:solidFill>
          <a:effectLst>
            <a:softEdge rad="63500"/>
          </a:effectLst>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a:t>
            </a:r>
            <a:r>
              <a:rPr lang="en-US" sz="28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The Old Testament foretold the resurrection quite a number of times, not the popular view of fleshly bodies coming out of holes in the ground, but a lot about the resurrection of Israel</a:t>
            </a:r>
            <a:r>
              <a:rPr lang="en-US" sz="2800" b="1" dirty="0" smtClean="0">
                <a:effectLst>
                  <a:outerShdw blurRad="38100" dist="38100" dir="2700000" algn="tl">
                    <a:srgbClr val="000000">
                      <a:alpha val="43137"/>
                    </a:srgbClr>
                  </a:outerShdw>
                </a:effectLst>
                <a:latin typeface="Tahoma" pitchFamily="34" charset="0"/>
                <a:cs typeface="Tahoma" pitchFamily="34" charset="0"/>
              </a:rPr>
              <a:t>: how Israel would die, be planted like a seed, be resurrected and transformed, etc. This is why Paul could quote his conclusion in 1 Corinthians 15 from Isaiah 25 and Hosea 13, which we’ll soon see, were to be imminently fulfilled when Jerusalem and the temple were destroyed.” </a:t>
            </a:r>
          </a:p>
          <a:p>
            <a:pPr algn="ctr"/>
            <a:r>
              <a:rPr lang="en-US" sz="28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 Dawson, p. 105-106</a:t>
            </a:r>
          </a:p>
        </p:txBody>
      </p:sp>
      <p:sp>
        <p:nvSpPr>
          <p:cNvPr id="5" name="Rectangle 4"/>
          <p:cNvSpPr/>
          <p:nvPr/>
        </p:nvSpPr>
        <p:spPr bwMode="auto">
          <a:xfrm>
            <a:off x="0" y="0"/>
            <a:ext cx="9144000" cy="762000"/>
          </a:xfrm>
          <a:prstGeom prst="rect">
            <a:avLst/>
          </a:prstGeom>
          <a:solidFill>
            <a:srgbClr val="99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OT Citations in 1 Corinthians 15</a:t>
            </a:r>
            <a:endParaRPr kumimoji="0" lang="en-US" sz="36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holytrinityshaw.co.uk/images/Graveyard.jpg"/>
          <p:cNvPicPr>
            <a:picLocks noChangeAspect="1" noChangeArrowheads="1"/>
          </p:cNvPicPr>
          <p:nvPr/>
        </p:nvPicPr>
        <p:blipFill>
          <a:blip r:embed="rId2" cstate="print"/>
          <a:srcRect/>
          <a:stretch>
            <a:fillRect/>
          </a:stretch>
        </p:blipFill>
        <p:spPr bwMode="auto">
          <a:xfrm>
            <a:off x="0" y="762000"/>
            <a:ext cx="9144000" cy="6096000"/>
          </a:xfrm>
          <a:prstGeom prst="rect">
            <a:avLst/>
          </a:prstGeom>
          <a:noFill/>
        </p:spPr>
      </p:pic>
      <p:sp>
        <p:nvSpPr>
          <p:cNvPr id="4" name="TextBox 3"/>
          <p:cNvSpPr txBox="1"/>
          <p:nvPr/>
        </p:nvSpPr>
        <p:spPr>
          <a:xfrm>
            <a:off x="304800" y="1295400"/>
            <a:ext cx="8534400" cy="5262979"/>
          </a:xfrm>
          <a:prstGeom prst="rect">
            <a:avLst/>
          </a:prstGeom>
          <a:solidFill>
            <a:srgbClr val="FFFF99"/>
          </a:solidFill>
          <a:effectLst>
            <a:softEdge rad="63500"/>
          </a:effectLst>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a:t>
            </a:r>
            <a:r>
              <a:rPr lang="en-US" sz="28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No serious student of the prophets believes a physical resurrection of a physical body is depicted in Isaiah 25.</a:t>
            </a:r>
            <a:r>
              <a:rPr lang="en-US" sz="28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t>
            </a:r>
            <a:r>
              <a:rPr lang="en-US" sz="2800" b="1" dirty="0" smtClean="0">
                <a:effectLst>
                  <a:outerShdw blurRad="38100" dist="38100" dir="2700000" algn="tl">
                    <a:srgbClr val="000000">
                      <a:alpha val="43137"/>
                    </a:srgbClr>
                  </a:outerShdw>
                </a:effectLst>
                <a:latin typeface="Tahoma" pitchFamily="34" charset="0"/>
                <a:cs typeface="Tahoma" pitchFamily="34" charset="0"/>
              </a:rPr>
              <a:t>Yet, ignoring the significance of Paul’s quotation of this verse in I Corinthians 15, we think it’s a physical resurrection out of the dirt, although we can’t read that interpretation back into Isaiah. If we do, </a:t>
            </a:r>
            <a:r>
              <a:rPr lang="en-US" sz="2800"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remember Paul asserted that he didn’t preach anything except what Moses and the prophets taught on the subject;</a:t>
            </a:r>
            <a:r>
              <a:rPr lang="en-US" sz="28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t>
            </a:r>
            <a:r>
              <a:rPr lang="en-US" sz="28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but popularly, we make him do the very thing he denied.”</a:t>
            </a:r>
          </a:p>
          <a:p>
            <a:pPr algn="ctr"/>
            <a:r>
              <a:rPr lang="en-US" sz="28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 Dawson, p. 192</a:t>
            </a:r>
          </a:p>
        </p:txBody>
      </p:sp>
      <p:sp>
        <p:nvSpPr>
          <p:cNvPr id="5" name="Rectangle 4"/>
          <p:cNvSpPr/>
          <p:nvPr/>
        </p:nvSpPr>
        <p:spPr bwMode="auto">
          <a:xfrm>
            <a:off x="0" y="0"/>
            <a:ext cx="9144000" cy="762000"/>
          </a:xfrm>
          <a:prstGeom prst="rect">
            <a:avLst/>
          </a:prstGeom>
          <a:solidFill>
            <a:srgbClr val="99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OT Citations in 1 Corinthians 15</a:t>
            </a:r>
            <a:endParaRPr kumimoji="0" lang="en-US" sz="36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holytrinityshaw.co.uk/images/Graveyard.jpg"/>
          <p:cNvPicPr>
            <a:picLocks noChangeAspect="1" noChangeArrowheads="1"/>
          </p:cNvPicPr>
          <p:nvPr/>
        </p:nvPicPr>
        <p:blipFill>
          <a:blip r:embed="rId2" cstate="print"/>
          <a:srcRect/>
          <a:stretch>
            <a:fillRect/>
          </a:stretch>
        </p:blipFill>
        <p:spPr bwMode="auto">
          <a:xfrm>
            <a:off x="0" y="762000"/>
            <a:ext cx="9144000" cy="6096000"/>
          </a:xfrm>
          <a:prstGeom prst="rect">
            <a:avLst/>
          </a:prstGeom>
          <a:noFill/>
        </p:spPr>
      </p:pic>
      <p:sp>
        <p:nvSpPr>
          <p:cNvPr id="11" name="Rectangle 6"/>
          <p:cNvSpPr txBox="1">
            <a:spLocks noRot="1" noChangeArrowheads="1"/>
          </p:cNvSpPr>
          <p:nvPr/>
        </p:nvSpPr>
        <p:spPr>
          <a:xfrm>
            <a:off x="533400" y="1828800"/>
            <a:ext cx="8229600" cy="1143000"/>
          </a:xfrm>
          <a:prstGeom prst="rect">
            <a:avLst/>
          </a:prstGeom>
          <a:solidFill>
            <a:srgbClr val="FFFF99"/>
          </a:solidFill>
          <a:effectLst>
            <a:softEdge rad="127000"/>
          </a:effectLst>
        </p:spPr>
        <p:txBody>
          <a:bodyPr/>
          <a:lstStyle/>
          <a:p>
            <a:pPr marL="342900" marR="0" lvl="0" indent="-342900" algn="l" defTabSz="914400" rtl="0" eaLnBrk="0" fontAlgn="base" latinLnBrk="0" hangingPunct="0">
              <a:lnSpc>
                <a:spcPct val="100000"/>
              </a:lnSpc>
              <a:spcBef>
                <a:spcPct val="20000"/>
              </a:spcBef>
              <a:spcAft>
                <a:spcPct val="0"/>
              </a:spcAft>
              <a:buClr>
                <a:srgbClr val="FF0000"/>
              </a:buClr>
              <a:buSzPct val="100000"/>
              <a:buFontTx/>
              <a:buChar char="•"/>
              <a:tabLst/>
              <a:defRPr/>
            </a:pPr>
            <a:r>
              <a:rPr lang="en-US" sz="2800" b="1" kern="0" dirty="0" smtClean="0">
                <a:effectLst>
                  <a:outerShdw blurRad="38100" dist="38100" dir="2700000" algn="tl">
                    <a:srgbClr val="000000">
                      <a:alpha val="43137"/>
                    </a:srgbClr>
                  </a:outerShdw>
                </a:effectLst>
                <a:latin typeface="Tahoma" pitchFamily="34" charset="0"/>
                <a:cs typeface="Tahoma" pitchFamily="34" charset="0"/>
              </a:rPr>
              <a:t>The original contexts of these citations are about a spiritual resurrection.</a:t>
            </a:r>
            <a:endPar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Tahoma" pitchFamily="34" charset="0"/>
              <a:cs typeface="Tahoma" pitchFamily="34" charset="0"/>
            </a:endParaRPr>
          </a:p>
        </p:txBody>
      </p:sp>
      <p:sp>
        <p:nvSpPr>
          <p:cNvPr id="12" name="Rectangle 6"/>
          <p:cNvSpPr txBox="1">
            <a:spLocks noRot="1" noChangeArrowheads="1"/>
          </p:cNvSpPr>
          <p:nvPr/>
        </p:nvSpPr>
        <p:spPr>
          <a:xfrm>
            <a:off x="533400" y="3048000"/>
            <a:ext cx="8229600" cy="1066800"/>
          </a:xfrm>
          <a:prstGeom prst="rect">
            <a:avLst/>
          </a:prstGeom>
          <a:solidFill>
            <a:srgbClr val="FFFF99"/>
          </a:solidFill>
          <a:effectLst>
            <a:softEdge rad="127000"/>
          </a:effectLst>
        </p:spPr>
        <p:txBody>
          <a:bodyPr/>
          <a:lstStyle/>
          <a:p>
            <a:pPr marL="342900" marR="0" lvl="0" indent="-342900" algn="l" defTabSz="914400" rtl="0" eaLnBrk="0" fontAlgn="base" latinLnBrk="0" hangingPunct="0">
              <a:lnSpc>
                <a:spcPct val="100000"/>
              </a:lnSpc>
              <a:spcBef>
                <a:spcPct val="20000"/>
              </a:spcBef>
              <a:spcAft>
                <a:spcPct val="0"/>
              </a:spcAft>
              <a:buClr>
                <a:srgbClr val="FF0000"/>
              </a:buClr>
              <a:buSzPct val="100000"/>
              <a:buFontTx/>
              <a:buChar char="•"/>
              <a:tabLst/>
              <a:defRPr/>
            </a:pPr>
            <a:r>
              <a:rPr lang="en-US" sz="2800" b="1" kern="0" dirty="0" smtClean="0">
                <a:effectLst>
                  <a:outerShdw blurRad="38100" dist="38100" dir="2700000" algn="tl">
                    <a:srgbClr val="000000">
                      <a:alpha val="43137"/>
                    </a:srgbClr>
                  </a:outerShdw>
                </a:effectLst>
                <a:latin typeface="Tahoma" pitchFamily="34" charset="0"/>
                <a:cs typeface="Tahoma" pitchFamily="34" charset="0"/>
              </a:rPr>
              <a:t>Paul had to use these OT citations in the same context as their original context. </a:t>
            </a:r>
            <a:endPar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Tahoma" pitchFamily="34" charset="0"/>
              <a:cs typeface="Tahoma" pitchFamily="34" charset="0"/>
            </a:endParaRPr>
          </a:p>
        </p:txBody>
      </p:sp>
      <p:sp>
        <p:nvSpPr>
          <p:cNvPr id="13" name="Rectangle 6"/>
          <p:cNvSpPr txBox="1">
            <a:spLocks noRot="1" noChangeArrowheads="1"/>
          </p:cNvSpPr>
          <p:nvPr/>
        </p:nvSpPr>
        <p:spPr>
          <a:xfrm>
            <a:off x="533400" y="5257800"/>
            <a:ext cx="8229600" cy="1066800"/>
          </a:xfrm>
          <a:prstGeom prst="rect">
            <a:avLst/>
          </a:prstGeom>
          <a:solidFill>
            <a:srgbClr val="FFFF99"/>
          </a:solidFill>
          <a:effectLst>
            <a:softEdge rad="127000"/>
          </a:effectLst>
        </p:spPr>
        <p:txBody>
          <a:bodyPr/>
          <a:lstStyle/>
          <a:p>
            <a:pPr marL="342900" marR="0" lvl="0" indent="-342900" algn="l" defTabSz="914400" rtl="0" eaLnBrk="0" fontAlgn="base" latinLnBrk="0" hangingPunct="0">
              <a:lnSpc>
                <a:spcPct val="100000"/>
              </a:lnSpc>
              <a:spcBef>
                <a:spcPct val="20000"/>
              </a:spcBef>
              <a:spcAft>
                <a:spcPct val="0"/>
              </a:spcAft>
              <a:buClr>
                <a:srgbClr val="FF0000"/>
              </a:buClr>
              <a:buSzPct val="100000"/>
              <a:buFontTx/>
              <a:buChar char="•"/>
              <a:tabLst/>
              <a:defRPr/>
            </a:pPr>
            <a:r>
              <a:rPr lang="en-US" sz="2800" b="1" kern="0"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Therefore, Paul was writing about a spiritual resurrection in 1 Corinthians 15.</a:t>
            </a:r>
            <a:endParaRPr kumimoji="0" lang="en-US" sz="2800" b="1" i="0" u="none" strike="noStrike" kern="0" cap="none" spc="0" normalizeH="0" baseline="0" noProof="0" dirty="0">
              <a:ln>
                <a:noFill/>
              </a:ln>
              <a:solidFill>
                <a:srgbClr val="008000"/>
              </a:solidFill>
              <a:effectLst>
                <a:outerShdw blurRad="38100" dist="38100" dir="2700000" algn="tl">
                  <a:srgbClr val="000000">
                    <a:alpha val="43137"/>
                  </a:srgbClr>
                </a:outerShdw>
              </a:effectLst>
              <a:uLnTx/>
              <a:uFillTx/>
              <a:latin typeface="Tahoma" pitchFamily="34" charset="0"/>
              <a:cs typeface="Tahoma" pitchFamily="34" charset="0"/>
            </a:endParaRPr>
          </a:p>
        </p:txBody>
      </p:sp>
      <p:sp>
        <p:nvSpPr>
          <p:cNvPr id="14" name="Rectangle 13"/>
          <p:cNvSpPr/>
          <p:nvPr/>
        </p:nvSpPr>
        <p:spPr bwMode="auto">
          <a:xfrm>
            <a:off x="0" y="0"/>
            <a:ext cx="9144000" cy="762000"/>
          </a:xfrm>
          <a:prstGeom prst="rect">
            <a:avLst/>
          </a:prstGeom>
          <a:solidFill>
            <a:srgbClr val="99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OT Citations in 1 Corinthians 15</a:t>
            </a:r>
            <a:endParaRPr kumimoji="0" lang="en-US" sz="36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15" name="TextBox 14"/>
          <p:cNvSpPr txBox="1"/>
          <p:nvPr/>
        </p:nvSpPr>
        <p:spPr>
          <a:xfrm>
            <a:off x="76200" y="1074003"/>
            <a:ext cx="5029199" cy="461665"/>
          </a:xfrm>
          <a:prstGeom prst="rect">
            <a:avLst/>
          </a:prstGeom>
          <a:solidFill>
            <a:srgbClr val="FFFF00"/>
          </a:solidFill>
          <a:effectLst>
            <a:softEdge rad="63500"/>
          </a:effectLst>
        </p:spPr>
        <p:txBody>
          <a:bodyPr wrap="square" rtlCol="0">
            <a:spAutoFit/>
          </a:bodyPr>
          <a:lstStyle/>
          <a:p>
            <a:pPr algn="ctr"/>
            <a:r>
              <a:rPr lang="en-US" b="1" dirty="0" smtClean="0">
                <a:solidFill>
                  <a:srgbClr val="0000FF"/>
                </a:solidFill>
                <a:effectLst>
                  <a:outerShdw blurRad="38100" dist="38100" dir="2700000" algn="tl">
                    <a:srgbClr val="000000">
                      <a:alpha val="43137"/>
                    </a:srgbClr>
                  </a:outerShdw>
                </a:effectLst>
              </a:rPr>
              <a:t>According to realized eschatology…</a:t>
            </a:r>
            <a:endParaRPr lang="en-US"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9594700"/>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ppt_x</p:attrName>
                                        </p:attrNameLst>
                                      </p:cBhvr>
                                      <p:tavLst>
                                        <p:tav tm="0">
                                          <p:val>
                                            <p:fltVal val="0.5"/>
                                          </p:val>
                                        </p:tav>
                                        <p:tav tm="100000">
                                          <p:val>
                                            <p:strVal val="#ppt_x"/>
                                          </p:val>
                                        </p:tav>
                                      </p:tavLst>
                                    </p:anim>
                                    <p:anim calcmode="lin" valueType="num">
                                      <p:cBhvr>
                                        <p:cTn id="15" dur="10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ppt_x</p:attrName>
                                        </p:attrNameLst>
                                      </p:cBhvr>
                                      <p:tavLst>
                                        <p:tav tm="0">
                                          <p:val>
                                            <p:fltVal val="0.5"/>
                                          </p:val>
                                        </p:tav>
                                        <p:tav tm="100000">
                                          <p:val>
                                            <p:strVal val="#ppt_x"/>
                                          </p:val>
                                        </p:tav>
                                      </p:tavLst>
                                    </p:anim>
                                    <p:anim calcmode="lin" valueType="num">
                                      <p:cBhvr>
                                        <p:cTn id="23" dur="10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ppt_x</p:attrName>
                                        </p:attrNameLst>
                                      </p:cBhvr>
                                      <p:tavLst>
                                        <p:tav tm="0">
                                          <p:val>
                                            <p:fltVal val="0.5"/>
                                          </p:val>
                                        </p:tav>
                                        <p:tav tm="100000">
                                          <p:val>
                                            <p:strVal val="#ppt_x"/>
                                          </p:val>
                                        </p:tav>
                                      </p:tavLst>
                                    </p:anim>
                                    <p:anim calcmode="lin" valueType="num">
                                      <p:cBhvr>
                                        <p:cTn id="31" dur="100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2" grpId="0" animBg="1" autoUpdateAnimBg="0"/>
      <p:bldP spid="13" grpId="0" animBg="1" autoUpdateAnimBg="0"/>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holytrinityshaw.co.uk/images/Graveyard.jpg"/>
          <p:cNvPicPr>
            <a:picLocks noChangeAspect="1" noChangeArrowheads="1"/>
          </p:cNvPicPr>
          <p:nvPr/>
        </p:nvPicPr>
        <p:blipFill>
          <a:blip r:embed="rId2" cstate="print"/>
          <a:srcRect/>
          <a:stretch>
            <a:fillRect/>
          </a:stretch>
        </p:blipFill>
        <p:spPr bwMode="auto">
          <a:xfrm>
            <a:off x="0" y="762000"/>
            <a:ext cx="9144000" cy="6096000"/>
          </a:xfrm>
          <a:prstGeom prst="rect">
            <a:avLst/>
          </a:prstGeom>
          <a:noFill/>
        </p:spPr>
      </p:pic>
      <p:sp>
        <p:nvSpPr>
          <p:cNvPr id="11" name="Rectangle 6"/>
          <p:cNvSpPr txBox="1">
            <a:spLocks noRot="1" noChangeArrowheads="1"/>
          </p:cNvSpPr>
          <p:nvPr/>
        </p:nvSpPr>
        <p:spPr>
          <a:xfrm>
            <a:off x="533400" y="1828800"/>
            <a:ext cx="8229600" cy="1143000"/>
          </a:xfrm>
          <a:prstGeom prst="rect">
            <a:avLst/>
          </a:prstGeom>
          <a:solidFill>
            <a:srgbClr val="FFFF99"/>
          </a:solidFill>
          <a:effectLst>
            <a:softEdge rad="127000"/>
          </a:effectLst>
        </p:spPr>
        <p:txBody>
          <a:bodyPr/>
          <a:lstStyle/>
          <a:p>
            <a:pPr marL="342900" marR="0" lvl="0" indent="-342900" algn="l" defTabSz="914400" rtl="0" eaLnBrk="0" fontAlgn="base" latinLnBrk="0" hangingPunct="0">
              <a:lnSpc>
                <a:spcPct val="100000"/>
              </a:lnSpc>
              <a:spcBef>
                <a:spcPct val="20000"/>
              </a:spcBef>
              <a:spcAft>
                <a:spcPct val="0"/>
              </a:spcAft>
              <a:buClr>
                <a:srgbClr val="FF0000"/>
              </a:buClr>
              <a:buSzPct val="100000"/>
              <a:buFontTx/>
              <a:buChar char="•"/>
              <a:tabLst/>
              <a:defRPr/>
            </a:pPr>
            <a:r>
              <a:rPr lang="en-US" sz="2800" b="1" kern="0" dirty="0" smtClean="0">
                <a:effectLst>
                  <a:outerShdw blurRad="38100" dist="38100" dir="2700000" algn="tl">
                    <a:srgbClr val="000000">
                      <a:alpha val="43137"/>
                    </a:srgbClr>
                  </a:outerShdw>
                </a:effectLst>
                <a:latin typeface="Tahoma" pitchFamily="34" charset="0"/>
                <a:cs typeface="Tahoma" pitchFamily="34" charset="0"/>
              </a:rPr>
              <a:t>The original contexts of these citations are about a spiritual resurrection.</a:t>
            </a:r>
            <a:endPar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Tahoma" pitchFamily="34" charset="0"/>
              <a:cs typeface="Tahoma" pitchFamily="34" charset="0"/>
            </a:endParaRPr>
          </a:p>
        </p:txBody>
      </p:sp>
      <p:sp>
        <p:nvSpPr>
          <p:cNvPr id="12" name="Rectangle 6"/>
          <p:cNvSpPr txBox="1">
            <a:spLocks noRot="1" noChangeArrowheads="1"/>
          </p:cNvSpPr>
          <p:nvPr/>
        </p:nvSpPr>
        <p:spPr>
          <a:xfrm>
            <a:off x="533400" y="3048000"/>
            <a:ext cx="8229600" cy="1066800"/>
          </a:xfrm>
          <a:prstGeom prst="rect">
            <a:avLst/>
          </a:prstGeom>
          <a:solidFill>
            <a:srgbClr val="FFFF99"/>
          </a:solidFill>
          <a:effectLst>
            <a:softEdge rad="127000"/>
          </a:effectLst>
        </p:spPr>
        <p:txBody>
          <a:bodyPr/>
          <a:lstStyle/>
          <a:p>
            <a:pPr marL="342900" marR="0" lvl="0" indent="-342900" algn="l" defTabSz="914400" rtl="0" eaLnBrk="0" fontAlgn="base" latinLnBrk="0" hangingPunct="0">
              <a:lnSpc>
                <a:spcPct val="100000"/>
              </a:lnSpc>
              <a:spcBef>
                <a:spcPct val="20000"/>
              </a:spcBef>
              <a:spcAft>
                <a:spcPct val="0"/>
              </a:spcAft>
              <a:buClr>
                <a:srgbClr val="FF0000"/>
              </a:buClr>
              <a:buSzPct val="100000"/>
              <a:buFontTx/>
              <a:buChar char="•"/>
              <a:tabLst/>
              <a:defRPr/>
            </a:pPr>
            <a:r>
              <a:rPr lang="en-US" sz="2800" b="1" kern="0" dirty="0" smtClean="0">
                <a:effectLst>
                  <a:outerShdw blurRad="38100" dist="38100" dir="2700000" algn="tl">
                    <a:srgbClr val="000000">
                      <a:alpha val="43137"/>
                    </a:srgbClr>
                  </a:outerShdw>
                </a:effectLst>
                <a:latin typeface="Tahoma" pitchFamily="34" charset="0"/>
                <a:cs typeface="Tahoma" pitchFamily="34" charset="0"/>
              </a:rPr>
              <a:t>Paul had to use these OT citations in the same context as their original context. </a:t>
            </a:r>
            <a:endPar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Tahoma" pitchFamily="34" charset="0"/>
              <a:cs typeface="Tahoma" pitchFamily="34" charset="0"/>
            </a:endParaRPr>
          </a:p>
        </p:txBody>
      </p:sp>
      <p:sp>
        <p:nvSpPr>
          <p:cNvPr id="13" name="Rectangle 6"/>
          <p:cNvSpPr txBox="1">
            <a:spLocks noRot="1" noChangeArrowheads="1"/>
          </p:cNvSpPr>
          <p:nvPr/>
        </p:nvSpPr>
        <p:spPr>
          <a:xfrm>
            <a:off x="533400" y="5257800"/>
            <a:ext cx="8229600" cy="1066800"/>
          </a:xfrm>
          <a:prstGeom prst="rect">
            <a:avLst/>
          </a:prstGeom>
          <a:solidFill>
            <a:srgbClr val="FFFF99"/>
          </a:solidFill>
          <a:effectLst>
            <a:softEdge rad="127000"/>
          </a:effectLst>
        </p:spPr>
        <p:txBody>
          <a:bodyPr/>
          <a:lstStyle/>
          <a:p>
            <a:pPr marL="342900" marR="0" lvl="0" indent="-342900" algn="l" defTabSz="914400" rtl="0" eaLnBrk="0" fontAlgn="base" latinLnBrk="0" hangingPunct="0">
              <a:lnSpc>
                <a:spcPct val="100000"/>
              </a:lnSpc>
              <a:spcBef>
                <a:spcPct val="20000"/>
              </a:spcBef>
              <a:spcAft>
                <a:spcPct val="0"/>
              </a:spcAft>
              <a:buClr>
                <a:srgbClr val="FF0000"/>
              </a:buClr>
              <a:buSzPct val="100000"/>
              <a:buFontTx/>
              <a:buChar char="•"/>
              <a:tabLst/>
              <a:defRPr/>
            </a:pPr>
            <a:r>
              <a:rPr lang="en-US" sz="2800" b="1" kern="0"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Therefore, Paul was writing about a spiritual resurrection in </a:t>
            </a:r>
            <a:r>
              <a:rPr lang="en-US" sz="2800" b="1" kern="0" smtClean="0">
                <a:solidFill>
                  <a:srgbClr val="008000"/>
                </a:solidFill>
                <a:effectLst>
                  <a:outerShdw blurRad="38100" dist="38100" dir="2700000" algn="tl">
                    <a:srgbClr val="000000">
                      <a:alpha val="43137"/>
                    </a:srgbClr>
                  </a:outerShdw>
                </a:effectLst>
                <a:latin typeface="Tahoma" pitchFamily="34" charset="0"/>
                <a:cs typeface="Tahoma" pitchFamily="34" charset="0"/>
              </a:rPr>
              <a:t>1 Corinthians 15.</a:t>
            </a:r>
            <a:endParaRPr kumimoji="0" lang="en-US" sz="2800" b="1" i="0" u="none" strike="noStrike" kern="0" cap="none" spc="0" normalizeH="0" baseline="0" noProof="0" dirty="0">
              <a:ln>
                <a:noFill/>
              </a:ln>
              <a:solidFill>
                <a:srgbClr val="008000"/>
              </a:solidFill>
              <a:effectLst>
                <a:outerShdw blurRad="38100" dist="38100" dir="2700000" algn="tl">
                  <a:srgbClr val="000000">
                    <a:alpha val="43137"/>
                  </a:srgbClr>
                </a:outerShdw>
              </a:effectLst>
              <a:uLnTx/>
              <a:uFillTx/>
              <a:latin typeface="Tahoma" pitchFamily="34" charset="0"/>
              <a:cs typeface="Tahoma" pitchFamily="34" charset="0"/>
            </a:endParaRPr>
          </a:p>
        </p:txBody>
      </p:sp>
      <p:sp>
        <p:nvSpPr>
          <p:cNvPr id="14" name="Rectangle 13"/>
          <p:cNvSpPr/>
          <p:nvPr/>
        </p:nvSpPr>
        <p:spPr bwMode="auto">
          <a:xfrm>
            <a:off x="0" y="0"/>
            <a:ext cx="9144000" cy="762000"/>
          </a:xfrm>
          <a:prstGeom prst="rect">
            <a:avLst/>
          </a:prstGeom>
          <a:solidFill>
            <a:srgbClr val="99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OT Citations in 1 Corinthians 15</a:t>
            </a:r>
            <a:endParaRPr kumimoji="0" lang="en-US" sz="36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15" name="TextBox 14"/>
          <p:cNvSpPr txBox="1"/>
          <p:nvPr/>
        </p:nvSpPr>
        <p:spPr>
          <a:xfrm>
            <a:off x="76200" y="1074003"/>
            <a:ext cx="5029199" cy="461665"/>
          </a:xfrm>
          <a:prstGeom prst="rect">
            <a:avLst/>
          </a:prstGeom>
          <a:solidFill>
            <a:srgbClr val="FFFF00"/>
          </a:solidFill>
          <a:effectLst>
            <a:softEdge rad="63500"/>
          </a:effectLst>
        </p:spPr>
        <p:txBody>
          <a:bodyPr wrap="square" rtlCol="0">
            <a:spAutoFit/>
          </a:bodyPr>
          <a:lstStyle/>
          <a:p>
            <a:pPr algn="ctr"/>
            <a:r>
              <a:rPr lang="en-US" b="1" dirty="0" smtClean="0">
                <a:solidFill>
                  <a:srgbClr val="0000FF"/>
                </a:solidFill>
                <a:effectLst>
                  <a:outerShdw blurRad="38100" dist="38100" dir="2700000" algn="tl">
                    <a:srgbClr val="000000">
                      <a:alpha val="43137"/>
                    </a:srgbClr>
                  </a:outerShdw>
                </a:effectLst>
              </a:rPr>
              <a:t>According to realized eschatology…</a:t>
            </a:r>
            <a:endParaRPr lang="en-US" b="1" dirty="0">
              <a:solidFill>
                <a:srgbClr val="0000FF"/>
              </a:solidFill>
              <a:effectLst>
                <a:outerShdw blurRad="38100" dist="38100" dir="2700000" algn="tl">
                  <a:srgbClr val="000000">
                    <a:alpha val="43137"/>
                  </a:srgbClr>
                </a:outerShdw>
              </a:effectLst>
            </a:endParaRPr>
          </a:p>
        </p:txBody>
      </p:sp>
      <p:sp>
        <p:nvSpPr>
          <p:cNvPr id="2" name="TextBox 1"/>
          <p:cNvSpPr txBox="1"/>
          <p:nvPr/>
        </p:nvSpPr>
        <p:spPr>
          <a:xfrm rot="20743654">
            <a:off x="1676400" y="2358971"/>
            <a:ext cx="4038600" cy="1200329"/>
          </a:xfrm>
          <a:prstGeom prst="rect">
            <a:avLst/>
          </a:prstGeom>
          <a:solidFill>
            <a:srgbClr val="FFFFFF"/>
          </a:solidFill>
        </p:spPr>
        <p:txBody>
          <a:bodyPr wrap="square" rtlCol="0">
            <a:spAutoFit/>
          </a:bodyPr>
          <a:lstStyle/>
          <a:p>
            <a:pPr algn="ctr"/>
            <a:r>
              <a:rPr lang="en-US" sz="3600" b="1" dirty="0" smtClean="0">
                <a:solidFill>
                  <a:srgbClr val="FF0000"/>
                </a:solidFill>
                <a:effectLst>
                  <a:outerShdw blurRad="50800" dist="38100" dir="2700000" algn="tl" rotWithShape="0">
                    <a:srgbClr val="000000">
                      <a:alpha val="43000"/>
                    </a:srgbClr>
                  </a:outerShdw>
                </a:effectLst>
                <a:latin typeface="Tahoma"/>
                <a:cs typeface="Tahoma"/>
              </a:rPr>
              <a:t>Both premises are suspect!</a:t>
            </a:r>
            <a:endParaRPr lang="en-US" sz="3600" b="1" dirty="0">
              <a:solidFill>
                <a:srgbClr val="FF0000"/>
              </a:solidFill>
              <a:effectLst>
                <a:outerShdw blurRad="50800" dist="38100" dir="2700000" algn="tl" rotWithShape="0">
                  <a:srgbClr val="000000">
                    <a:alpha val="43000"/>
                  </a:srgbClr>
                </a:outerShdw>
              </a:effectLst>
              <a:latin typeface="Tahoma"/>
              <a:cs typeface="Tahoma"/>
            </a:endParaRPr>
          </a:p>
        </p:txBody>
      </p:sp>
      <p:sp>
        <p:nvSpPr>
          <p:cNvPr id="9" name="TextBox 8"/>
          <p:cNvSpPr txBox="1"/>
          <p:nvPr/>
        </p:nvSpPr>
        <p:spPr>
          <a:xfrm rot="20743654">
            <a:off x="1712063" y="5114616"/>
            <a:ext cx="6053925" cy="830997"/>
          </a:xfrm>
          <a:prstGeom prst="rect">
            <a:avLst/>
          </a:prstGeom>
          <a:solidFill>
            <a:srgbClr val="FFFFFF"/>
          </a:solidFill>
        </p:spPr>
        <p:txBody>
          <a:bodyPr wrap="square" rtlCol="0">
            <a:spAutoFit/>
          </a:bodyPr>
          <a:lstStyle/>
          <a:p>
            <a:pPr algn="ctr"/>
            <a:r>
              <a:rPr lang="en-US" b="1" dirty="0" smtClean="0">
                <a:solidFill>
                  <a:srgbClr val="FF0000"/>
                </a:solidFill>
                <a:effectLst>
                  <a:outerShdw blurRad="50800" dist="38100" dir="2700000" algn="tl" rotWithShape="0">
                    <a:srgbClr val="000000">
                      <a:alpha val="43000"/>
                    </a:srgbClr>
                  </a:outerShdw>
                </a:effectLst>
                <a:latin typeface="Tahoma"/>
                <a:cs typeface="Tahoma"/>
              </a:rPr>
              <a:t>If either premise is untrue, the conclusion doesn’t necessarily follow.</a:t>
            </a:r>
            <a:endParaRPr lang="en-US" b="1" dirty="0">
              <a:solidFill>
                <a:srgbClr val="FF0000"/>
              </a:solidFill>
              <a:effectLst>
                <a:outerShdw blurRad="50800" dist="38100" dir="2700000" algn="tl" rotWithShape="0">
                  <a:srgbClr val="000000">
                    <a:alpha val="43000"/>
                  </a:srgbClr>
                </a:outerShdw>
              </a:effectLst>
              <a:latin typeface="Tahoma"/>
              <a:cs typeface="Tahoma"/>
            </a:endParaRPr>
          </a:p>
        </p:txBody>
      </p:sp>
    </p:spTree>
    <p:extLst>
      <p:ext uri="{BB962C8B-B14F-4D97-AF65-F5344CB8AC3E}">
        <p14:creationId xmlns:p14="http://schemas.microsoft.com/office/powerpoint/2010/main" val="1887354790"/>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dbostrom.files.wordpress.com/2010/04/empty_tomb1.jpg"/>
          <p:cNvPicPr>
            <a:picLocks noChangeAspect="1" noChangeArrowheads="1"/>
          </p:cNvPicPr>
          <p:nvPr/>
        </p:nvPicPr>
        <p:blipFill>
          <a:blip r:embed="rId2" cstate="print"/>
          <a:srcRect/>
          <a:stretch>
            <a:fillRect/>
          </a:stretch>
        </p:blipFill>
        <p:spPr bwMode="auto">
          <a:xfrm>
            <a:off x="0" y="1943443"/>
            <a:ext cx="9144000" cy="4914557"/>
          </a:xfrm>
          <a:prstGeom prst="rect">
            <a:avLst/>
          </a:prstGeom>
          <a:noFill/>
        </p:spPr>
      </p:pic>
      <p:sp>
        <p:nvSpPr>
          <p:cNvPr id="3" name="AutoShape 2"/>
          <p:cNvSpPr>
            <a:spLocks noChangeArrowheads="1"/>
          </p:cNvSpPr>
          <p:nvPr/>
        </p:nvSpPr>
        <p:spPr bwMode="auto">
          <a:xfrm>
            <a:off x="309563" y="76200"/>
            <a:ext cx="1443037" cy="1824037"/>
          </a:xfrm>
          <a:prstGeom prst="diamond">
            <a:avLst/>
          </a:prstGeom>
          <a:solidFill>
            <a:schemeClr val="bg1">
              <a:lumMod val="65000"/>
            </a:schemeClr>
          </a:solidFill>
          <a:ln w="9525">
            <a:solidFill>
              <a:schemeClr val="tx1"/>
            </a:solidFill>
            <a:miter lim="800000"/>
            <a:headEnd/>
            <a:tailEnd/>
          </a:ln>
          <a:effectLst/>
        </p:spPr>
        <p:txBody>
          <a:bodyPr wrap="none" anchor="ctr"/>
          <a:lstStyle/>
          <a:p>
            <a:endParaRPr lang="en-US"/>
          </a:p>
        </p:txBody>
      </p:sp>
      <p:sp>
        <p:nvSpPr>
          <p:cNvPr id="4" name="Rectangle 3"/>
          <p:cNvSpPr txBox="1">
            <a:spLocks noRot="1" noChangeArrowheads="1"/>
          </p:cNvSpPr>
          <p:nvPr/>
        </p:nvSpPr>
        <p:spPr>
          <a:xfrm>
            <a:off x="762000" y="152400"/>
            <a:ext cx="8382000" cy="1600200"/>
          </a:xfrm>
          <a:prstGeom prst="rect">
            <a:avLst/>
          </a:prstGeom>
          <a:effectLst/>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9600" b="1" kern="0" dirty="0" smtClean="0">
                <a:solidFill>
                  <a:srgbClr val="0000FF"/>
                </a:solidFill>
                <a:effectLst>
                  <a:outerShdw blurRad="38100" dist="38100" dir="2700000" algn="tl">
                    <a:srgbClr val="000000">
                      <a:alpha val="43137"/>
                    </a:srgbClr>
                  </a:outerShdw>
                </a:effectLst>
                <a:latin typeface="+mj-lt"/>
                <a:ea typeface="+mj-ea"/>
                <a:cs typeface="+mj-cs"/>
              </a:rPr>
              <a:t>C</a:t>
            </a:r>
            <a:r>
              <a:rPr lang="en-US" sz="6000" kern="0" dirty="0" smtClean="0">
                <a:solidFill>
                  <a:srgbClr val="0000FF"/>
                </a:solidFill>
                <a:effectLst>
                  <a:outerShdw blurRad="38100" dist="38100" dir="2700000" algn="tl">
                    <a:srgbClr val="000000">
                      <a:alpha val="43137"/>
                    </a:srgbClr>
                  </a:outerShdw>
                </a:effectLst>
                <a:latin typeface="+mj-lt"/>
                <a:ea typeface="+mj-ea"/>
                <a:cs typeface="+mj-cs"/>
              </a:rPr>
              <a:t>onclusions/ 1 Cor. 15</a:t>
            </a:r>
            <a:endParaRPr kumimoji="0" lang="en-US" sz="6000" b="0"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mj-lt"/>
              <a:ea typeface="+mj-ea"/>
              <a:cs typeface="+mj-cs"/>
            </a:endParaRPr>
          </a:p>
        </p:txBody>
      </p:sp>
      <p:sp>
        <p:nvSpPr>
          <p:cNvPr id="5" name="Line 4"/>
          <p:cNvSpPr>
            <a:spLocks noChangeShapeType="1"/>
          </p:cNvSpPr>
          <p:nvPr/>
        </p:nvSpPr>
        <p:spPr bwMode="auto">
          <a:xfrm>
            <a:off x="1066800" y="1595437"/>
            <a:ext cx="7543800" cy="0"/>
          </a:xfrm>
          <a:prstGeom prst="line">
            <a:avLst/>
          </a:prstGeom>
          <a:noFill/>
          <a:ln w="76200">
            <a:solidFill>
              <a:srgbClr val="FF0000"/>
            </a:solidFill>
            <a:round/>
            <a:headEnd/>
            <a:tailEnd/>
          </a:ln>
          <a:effectLst/>
        </p:spPr>
        <p:txBody>
          <a:bodyPr wrap="none" anchor="ctr"/>
          <a:lstStyle/>
          <a:p>
            <a:endParaRPr lang="en-US"/>
          </a:p>
        </p:txBody>
      </p:sp>
      <p:sp>
        <p:nvSpPr>
          <p:cNvPr id="6" name="Rectangle 6"/>
          <p:cNvSpPr txBox="1">
            <a:spLocks noRot="1" noChangeArrowheads="1"/>
          </p:cNvSpPr>
          <p:nvPr/>
        </p:nvSpPr>
        <p:spPr>
          <a:xfrm>
            <a:off x="533400" y="2133600"/>
            <a:ext cx="8229600" cy="1371600"/>
          </a:xfrm>
          <a:prstGeom prst="rect">
            <a:avLst/>
          </a:prstGeom>
          <a:solidFill>
            <a:srgbClr val="990000"/>
          </a:solidFill>
          <a:effectLst>
            <a:softEdge rad="127000"/>
          </a:effectLst>
        </p:spPr>
        <p:txBody>
          <a:bodyPr/>
          <a:lstStyle/>
          <a:p>
            <a:pPr marL="342900" marR="0" lvl="0" indent="-342900" algn="l" defTabSz="914400" rtl="0" eaLnBrk="0" fontAlgn="base" latinLnBrk="0" hangingPunct="0">
              <a:lnSpc>
                <a:spcPct val="100000"/>
              </a:lnSpc>
              <a:spcBef>
                <a:spcPct val="20000"/>
              </a:spcBef>
              <a:spcAft>
                <a:spcPct val="0"/>
              </a:spcAft>
              <a:buClr>
                <a:srgbClr val="FFFF00"/>
              </a:buClr>
              <a:buSzPct val="100000"/>
              <a:buFontTx/>
              <a:buChar char="•"/>
              <a:tabLst/>
              <a:defRPr/>
            </a:pPr>
            <a:r>
              <a:rPr lang="en-US" b="1" kern="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Dawson “invents” both a greater and an immediate context for First Corinthians</a:t>
            </a:r>
            <a:r>
              <a:rPr kumimoji="0" lang="en-US"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pitchFamily="34" charset="0"/>
                <a:cs typeface="Tahoma" pitchFamily="34" charset="0"/>
              </a:rPr>
              <a:t> that don’t exist.</a:t>
            </a:r>
            <a:endParaRPr kumimoji="0" lang="en-US"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ahoma" pitchFamily="34" charset="0"/>
              <a:cs typeface="Tahoma" pitchFamily="34" charset="0"/>
            </a:endParaRPr>
          </a:p>
        </p:txBody>
      </p:sp>
      <p:sp>
        <p:nvSpPr>
          <p:cNvPr id="8" name="Rectangle 6"/>
          <p:cNvSpPr txBox="1">
            <a:spLocks noRot="1" noChangeArrowheads="1"/>
          </p:cNvSpPr>
          <p:nvPr/>
        </p:nvSpPr>
        <p:spPr>
          <a:xfrm>
            <a:off x="533400" y="3429000"/>
            <a:ext cx="8229600" cy="1676400"/>
          </a:xfrm>
          <a:prstGeom prst="rect">
            <a:avLst/>
          </a:prstGeom>
          <a:solidFill>
            <a:srgbClr val="990000"/>
          </a:solidFill>
          <a:effectLst>
            <a:softEdge rad="127000"/>
          </a:effectLst>
        </p:spPr>
        <p:txBody>
          <a:bodyPr/>
          <a:lstStyle/>
          <a:p>
            <a:pPr marL="342900" marR="0" lvl="0" indent="-342900" algn="l" defTabSz="914400" rtl="0" eaLnBrk="0" fontAlgn="base" latinLnBrk="0" hangingPunct="0">
              <a:lnSpc>
                <a:spcPct val="100000"/>
              </a:lnSpc>
              <a:spcBef>
                <a:spcPct val="20000"/>
              </a:spcBef>
              <a:spcAft>
                <a:spcPct val="0"/>
              </a:spcAft>
              <a:buClr>
                <a:srgbClr val="FFFF00"/>
              </a:buClr>
              <a:buSzPct val="100000"/>
              <a:buFontTx/>
              <a:buChar char="•"/>
              <a:tabLst/>
              <a:defRPr/>
            </a:pPr>
            <a:r>
              <a:rPr lang="en-US" b="1" kern="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The “</a:t>
            </a:r>
            <a:r>
              <a:rPr lang="en-US" b="1" kern="0" dirty="0" err="1" smtClean="0">
                <a:solidFill>
                  <a:schemeClr val="bg1"/>
                </a:solidFill>
                <a:effectLst>
                  <a:outerShdw blurRad="38100" dist="38100" dir="2700000" algn="tl">
                    <a:srgbClr val="000000">
                      <a:alpha val="43137"/>
                    </a:srgbClr>
                  </a:outerShdw>
                </a:effectLst>
                <a:latin typeface="Tahoma" pitchFamily="34" charset="0"/>
                <a:cs typeface="Tahoma" pitchFamily="34" charset="0"/>
              </a:rPr>
              <a:t>firstfruits</a:t>
            </a:r>
            <a:r>
              <a:rPr lang="en-US" b="1" kern="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are of the same nature as the rest of the harvest.</a:t>
            </a:r>
          </a:p>
          <a:p>
            <a:pPr marL="800100" lvl="1" indent="-342900">
              <a:spcBef>
                <a:spcPct val="20000"/>
              </a:spcBef>
              <a:buClr>
                <a:srgbClr val="FFFF00"/>
              </a:buClr>
              <a:buSzPct val="100000"/>
              <a:buFontTx/>
              <a:buChar char="•"/>
              <a:defRPr/>
            </a:pPr>
            <a:r>
              <a:rPr lang="en-US" sz="2000" b="1" kern="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1 Corinthians 15 is concerned with Jesus’ bodily resurrection.</a:t>
            </a:r>
          </a:p>
          <a:p>
            <a:pPr marL="800100" lvl="1" indent="-342900">
              <a:spcBef>
                <a:spcPct val="20000"/>
              </a:spcBef>
              <a:buClr>
                <a:srgbClr val="FFFF00"/>
              </a:buClr>
              <a:buSzPct val="100000"/>
              <a:buFontTx/>
              <a:buChar char="•"/>
              <a:defRPr/>
            </a:pPr>
            <a:endParaRPr kumimoji="0" lang="en-US"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ahoma" pitchFamily="34" charset="0"/>
              <a:cs typeface="Tahoma" pitchFamily="34" charset="0"/>
            </a:endParaRPr>
          </a:p>
        </p:txBody>
      </p:sp>
      <p:sp>
        <p:nvSpPr>
          <p:cNvPr id="9" name="Rectangle 6"/>
          <p:cNvSpPr txBox="1">
            <a:spLocks noRot="1" noChangeArrowheads="1"/>
          </p:cNvSpPr>
          <p:nvPr/>
        </p:nvSpPr>
        <p:spPr>
          <a:xfrm>
            <a:off x="533400" y="5105400"/>
            <a:ext cx="8229600" cy="1371600"/>
          </a:xfrm>
          <a:prstGeom prst="rect">
            <a:avLst/>
          </a:prstGeom>
          <a:solidFill>
            <a:srgbClr val="990000"/>
          </a:solidFill>
          <a:effectLst>
            <a:softEdge rad="127000"/>
          </a:effectLst>
        </p:spPr>
        <p:txBody>
          <a:bodyPr/>
          <a:lstStyle/>
          <a:p>
            <a:pPr marL="342900" marR="0" lvl="0" indent="-342900" algn="l" defTabSz="914400" rtl="0" eaLnBrk="0" fontAlgn="base" latinLnBrk="0" hangingPunct="0">
              <a:lnSpc>
                <a:spcPct val="100000"/>
              </a:lnSpc>
              <a:spcBef>
                <a:spcPct val="20000"/>
              </a:spcBef>
              <a:spcAft>
                <a:spcPct val="0"/>
              </a:spcAft>
              <a:buClr>
                <a:srgbClr val="FFFF00"/>
              </a:buClr>
              <a:buSzPct val="100000"/>
              <a:buFontTx/>
              <a:buChar char="•"/>
              <a:tabLst/>
              <a:defRPr/>
            </a:pPr>
            <a:r>
              <a:rPr lang="en-US" b="1" kern="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Dawson’s arguments on Greek verb tense and the distributive use of a word are just quibbles and are easily answered.</a:t>
            </a:r>
            <a:endParaRPr lang="en-US" sz="2000" b="1" kern="0"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marL="800100" lvl="1" indent="-342900">
              <a:spcBef>
                <a:spcPct val="20000"/>
              </a:spcBef>
              <a:buClr>
                <a:srgbClr val="FFFF00"/>
              </a:buClr>
              <a:buSzPct val="100000"/>
              <a:buFontTx/>
              <a:buChar char="•"/>
              <a:defRPr/>
            </a:pPr>
            <a:endParaRPr kumimoji="0" lang="en-US"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7"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ppt_h/2"/>
                                          </p:val>
                                        </p:tav>
                                        <p:tav tm="100000">
                                          <p:val>
                                            <p:strVal val="#ppt_y"/>
                                          </p:val>
                                        </p:tav>
                                      </p:tavLst>
                                    </p:anim>
                                    <p:anim calcmode="lin" valueType="num">
                                      <p:cBhvr>
                                        <p:cTn id="17" dur="500" fill="hold"/>
                                        <p:tgtEl>
                                          <p:spTgt spid="4"/>
                                        </p:tgtEl>
                                        <p:attrNameLst>
                                          <p:attrName>ppt_w</p:attrName>
                                        </p:attrNameLst>
                                      </p:cBhvr>
                                      <p:tavLst>
                                        <p:tav tm="0">
                                          <p:val>
                                            <p:strVal val="#ppt_w"/>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ppt_x</p:attrName>
                                        </p:attrNameLst>
                                      </p:cBhvr>
                                      <p:tavLst>
                                        <p:tav tm="0">
                                          <p:val>
                                            <p:fltVal val="0.5"/>
                                          </p:val>
                                        </p:tav>
                                        <p:tav tm="100000">
                                          <p:val>
                                            <p:strVal val="#ppt_x"/>
                                          </p:val>
                                        </p:tav>
                                      </p:tavLst>
                                    </p:anim>
                                    <p:anim calcmode="lin" valueType="num">
                                      <p:cBhvr>
                                        <p:cTn id="26" dur="1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ppt_x</p:attrName>
                                        </p:attrNameLst>
                                      </p:cBhvr>
                                      <p:tavLst>
                                        <p:tav tm="0">
                                          <p:val>
                                            <p:fltVal val="0.5"/>
                                          </p:val>
                                        </p:tav>
                                        <p:tav tm="100000">
                                          <p:val>
                                            <p:strVal val="#ppt_x"/>
                                          </p:val>
                                        </p:tav>
                                      </p:tavLst>
                                    </p:anim>
                                    <p:anim calcmode="lin" valueType="num">
                                      <p:cBhvr>
                                        <p:cTn id="34" dur="10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ppt_x</p:attrName>
                                        </p:attrNameLst>
                                      </p:cBhvr>
                                      <p:tavLst>
                                        <p:tav tm="0">
                                          <p:val>
                                            <p:fltVal val="0.5"/>
                                          </p:val>
                                        </p:tav>
                                        <p:tav tm="100000">
                                          <p:val>
                                            <p:strVal val="#ppt_x"/>
                                          </p:val>
                                        </p:tav>
                                      </p:tavLst>
                                    </p:anim>
                                    <p:anim calcmode="lin" valueType="num">
                                      <p:cBhvr>
                                        <p:cTn id="42" dur="10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utoUpdateAnimBg="0"/>
      <p:bldP spid="5" grpId="0" animBg="1"/>
      <p:bldP spid="6" grpId="0" animBg="1" autoUpdateAnimBg="0"/>
      <p:bldP spid="8" grpId="0" bldLvl="2" animBg="1" autoUpdateAnimBg="0"/>
      <p:bldP spid="9" grpId="0" bldLvl="2"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152400"/>
            <a:ext cx="8610600" cy="762000"/>
          </a:xfrm>
          <a:prstGeom prst="rect">
            <a:avLst/>
          </a:prstGeom>
          <a:solidFill>
            <a:srgbClr val="00B0F0"/>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algn="ctr"/>
            <a:r>
              <a:rPr lang="en-US" sz="3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John 5:24-29</a:t>
            </a:r>
          </a:p>
        </p:txBody>
      </p:sp>
      <p:sp>
        <p:nvSpPr>
          <p:cNvPr id="4" name="TextBox 3"/>
          <p:cNvSpPr txBox="1"/>
          <p:nvPr/>
        </p:nvSpPr>
        <p:spPr>
          <a:xfrm>
            <a:off x="2590800" y="990600"/>
            <a:ext cx="6553200" cy="5743754"/>
          </a:xfrm>
          <a:prstGeom prst="rect">
            <a:avLst/>
          </a:prstGeom>
          <a:noFill/>
        </p:spPr>
        <p:txBody>
          <a:bodyPr wrap="square" rtlCol="0">
            <a:spAutoFit/>
          </a:bodyPr>
          <a:lstStyle/>
          <a:p>
            <a:pPr algn="ctr"/>
            <a:r>
              <a:rPr lang="en-US" sz="2000"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24</a:t>
            </a:r>
            <a:r>
              <a:rPr lang="en-US" sz="2000"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sz="20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”Most assuredly, I say to you, he who hears My word and believes in Him who sent Me has </a:t>
            </a:r>
            <a:r>
              <a:rPr lang="en-US" sz="2000" b="1" dirty="0" smtClean="0">
                <a:solidFill>
                  <a:srgbClr val="800080"/>
                </a:solidFill>
                <a:effectLst>
                  <a:outerShdw blurRad="38100" dist="38100" dir="2700000" algn="tl">
                    <a:srgbClr val="000000">
                      <a:alpha val="43137"/>
                    </a:srgbClr>
                  </a:outerShdw>
                </a:effectLst>
                <a:latin typeface="Tahoma" pitchFamily="34" charset="0"/>
                <a:cs typeface="Tahoma" pitchFamily="34" charset="0"/>
              </a:rPr>
              <a:t>everlasting life</a:t>
            </a:r>
            <a:r>
              <a:rPr lang="en-US" sz="20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and shall not come into judgment, but has passed from death into life.</a:t>
            </a:r>
            <a:r>
              <a:rPr lang="en-US" sz="2000"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sz="2000"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25</a:t>
            </a:r>
            <a:r>
              <a:rPr lang="en-US" sz="20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"Most assuredly, I say to you, </a:t>
            </a:r>
            <a:r>
              <a:rPr lang="en-US" sz="20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the hour is coming, and now is</a:t>
            </a:r>
            <a:r>
              <a:rPr lang="en-US" sz="20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when </a:t>
            </a:r>
            <a:r>
              <a:rPr lang="en-US" sz="2000"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the dead </a:t>
            </a:r>
            <a:r>
              <a:rPr lang="en-US" sz="20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will hear the voice of the Son of God; and those who hear </a:t>
            </a:r>
            <a:r>
              <a:rPr lang="en-US" sz="2000" b="1" dirty="0" smtClean="0">
                <a:solidFill>
                  <a:srgbClr val="800080"/>
                </a:solidFill>
                <a:effectLst>
                  <a:outerShdw blurRad="38100" dist="38100" dir="2700000" algn="tl">
                    <a:srgbClr val="000000">
                      <a:alpha val="43137"/>
                    </a:srgbClr>
                  </a:outerShdw>
                </a:effectLst>
                <a:latin typeface="Tahoma" pitchFamily="34" charset="0"/>
                <a:cs typeface="Tahoma" pitchFamily="34" charset="0"/>
              </a:rPr>
              <a:t>will live.</a:t>
            </a:r>
            <a:r>
              <a:rPr lang="en-US" sz="2000" b="1" baseline="30000" dirty="0" smtClean="0">
                <a:solidFill>
                  <a:srgbClr val="800080"/>
                </a:solidFill>
                <a:effectLst>
                  <a:outerShdw blurRad="38100" dist="38100" dir="2700000" algn="tl">
                    <a:srgbClr val="000000">
                      <a:alpha val="43137"/>
                    </a:srgbClr>
                  </a:outerShdw>
                </a:effectLst>
                <a:latin typeface="Tahoma" pitchFamily="34" charset="0"/>
                <a:cs typeface="Tahoma" pitchFamily="34" charset="0"/>
              </a:rPr>
              <a:t> </a:t>
            </a:r>
          </a:p>
          <a:p>
            <a:pPr algn="ctr"/>
            <a:endParaRPr lang="en-US" sz="2000"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endParaRPr>
          </a:p>
          <a:p>
            <a:pPr algn="ctr"/>
            <a:r>
              <a:rPr lang="en-US" sz="1800"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26</a:t>
            </a:r>
            <a:r>
              <a:rPr lang="en-US" sz="18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"For as the Father has life in Himself, so He has granted the Son to have life in Himself,</a:t>
            </a:r>
            <a:r>
              <a:rPr lang="en-US" sz="1800"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sz="1800"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27</a:t>
            </a:r>
            <a:r>
              <a:rPr lang="en-US" sz="18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"and has given Him authority to execute judgment also, because He is the Son of Man.</a:t>
            </a:r>
            <a:r>
              <a:rPr lang="en-US" sz="1800"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p>
          <a:p>
            <a:pPr algn="ctr"/>
            <a:endParaRPr lang="en-US" sz="2000"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endParaRPr>
          </a:p>
          <a:p>
            <a:pPr algn="ctr"/>
            <a:r>
              <a:rPr lang="en-US" sz="2000"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28</a:t>
            </a:r>
            <a:r>
              <a:rPr lang="en-US" sz="20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"Do not marvel at this; for </a:t>
            </a:r>
            <a:r>
              <a:rPr lang="en-US" sz="20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the hour is coming</a:t>
            </a:r>
            <a:r>
              <a:rPr lang="en-US" sz="20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in which </a:t>
            </a:r>
            <a:r>
              <a:rPr lang="en-US" sz="2000"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all who are in the graves </a:t>
            </a:r>
            <a:r>
              <a:rPr lang="en-US" sz="20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will hear His voice</a:t>
            </a:r>
            <a:r>
              <a:rPr lang="en-US" sz="2000"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sz="2000"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29</a:t>
            </a:r>
            <a:r>
              <a:rPr lang="en-US" sz="20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"and come forth -- those who have done good, to </a:t>
            </a:r>
            <a:r>
              <a:rPr lang="en-US" sz="2000" b="1" dirty="0" smtClean="0">
                <a:solidFill>
                  <a:srgbClr val="800080"/>
                </a:solidFill>
                <a:effectLst>
                  <a:outerShdw blurRad="38100" dist="38100" dir="2700000" algn="tl">
                    <a:srgbClr val="000000">
                      <a:alpha val="43137"/>
                    </a:srgbClr>
                  </a:outerShdw>
                </a:effectLst>
                <a:latin typeface="Tahoma" pitchFamily="34" charset="0"/>
                <a:cs typeface="Tahoma" pitchFamily="34" charset="0"/>
              </a:rPr>
              <a:t>the resurrection of life, and </a:t>
            </a:r>
            <a:r>
              <a:rPr lang="en-US" sz="20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those who have done evil, to </a:t>
            </a:r>
            <a:r>
              <a:rPr lang="en-US" sz="2000" b="1" dirty="0" smtClean="0">
                <a:solidFill>
                  <a:srgbClr val="800080"/>
                </a:solidFill>
                <a:effectLst>
                  <a:outerShdw blurRad="38100" dist="38100" dir="2700000" algn="tl">
                    <a:srgbClr val="000000">
                      <a:alpha val="43137"/>
                    </a:srgbClr>
                  </a:outerShdw>
                </a:effectLst>
                <a:latin typeface="Tahoma" pitchFamily="34" charset="0"/>
                <a:cs typeface="Tahoma" pitchFamily="34" charset="0"/>
              </a:rPr>
              <a:t>the resurrection of condemnation.</a:t>
            </a:r>
          </a:p>
        </p:txBody>
      </p:sp>
      <p:sp>
        <p:nvSpPr>
          <p:cNvPr id="5" name="Left Brace 4"/>
          <p:cNvSpPr/>
          <p:nvPr/>
        </p:nvSpPr>
        <p:spPr bwMode="auto">
          <a:xfrm>
            <a:off x="2286000" y="1066800"/>
            <a:ext cx="381000" cy="2057400"/>
          </a:xfrm>
          <a:prstGeom prst="leftBrac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6" name="Left Brace 5"/>
          <p:cNvSpPr/>
          <p:nvPr/>
        </p:nvSpPr>
        <p:spPr bwMode="auto">
          <a:xfrm>
            <a:off x="2286000" y="4800600"/>
            <a:ext cx="381000" cy="1752600"/>
          </a:xfrm>
          <a:prstGeom prst="leftBrac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7" name="Rectangle 3"/>
          <p:cNvSpPr txBox="1">
            <a:spLocks noRot="1" noChangeArrowheads="1"/>
          </p:cNvSpPr>
          <p:nvPr/>
        </p:nvSpPr>
        <p:spPr>
          <a:xfrm>
            <a:off x="76200" y="1143000"/>
            <a:ext cx="2133600" cy="2133600"/>
          </a:xfrm>
          <a:prstGeom prst="rect">
            <a:avLst/>
          </a:prstGeom>
        </p:spPr>
        <p:txBody>
          <a:bodyPr/>
          <a:lstStyle/>
          <a:p>
            <a:pPr marL="342900" indent="-342900">
              <a:spcBef>
                <a:spcPct val="20000"/>
              </a:spcBef>
              <a:buClr>
                <a:srgbClr val="FF0000"/>
              </a:buClr>
              <a:buFontTx/>
              <a:buChar char="•"/>
              <a:defRPr/>
            </a:pPr>
            <a:r>
              <a:rPr lang="en-US" sz="1800" b="1" kern="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Spiritual resurrection</a:t>
            </a:r>
          </a:p>
          <a:p>
            <a:pPr marL="342900" indent="-342900">
              <a:spcBef>
                <a:spcPct val="20000"/>
              </a:spcBef>
              <a:buClr>
                <a:srgbClr val="FF0000"/>
              </a:buClr>
              <a:buFontTx/>
              <a:buChar char="•"/>
              <a:defRPr/>
            </a:pPr>
            <a:r>
              <a:rPr lang="en-US" sz="1800" b="1" kern="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Already happening</a:t>
            </a:r>
          </a:p>
          <a:p>
            <a:pPr marL="342900" indent="-342900">
              <a:spcBef>
                <a:spcPct val="20000"/>
              </a:spcBef>
              <a:buClr>
                <a:srgbClr val="FF0000"/>
              </a:buClr>
              <a:buFontTx/>
              <a:buChar char="•"/>
              <a:defRPr/>
            </a:pPr>
            <a:r>
              <a:rPr lang="en-US" sz="1800" b="1" kern="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“The dead”</a:t>
            </a:r>
          </a:p>
          <a:p>
            <a:pPr marL="342900" indent="-342900">
              <a:spcBef>
                <a:spcPct val="20000"/>
              </a:spcBef>
              <a:buClr>
                <a:srgbClr val="FF0000"/>
              </a:buClr>
              <a:buFontTx/>
              <a:buChar char="•"/>
              <a:defRPr/>
            </a:pPr>
            <a:r>
              <a:rPr lang="en-US" sz="1800" b="1" kern="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One outcome</a:t>
            </a:r>
            <a:endParaRPr lang="en-US" sz="1800" b="1" kern="0" dirty="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
        <p:nvSpPr>
          <p:cNvPr id="8" name="Rectangle 3"/>
          <p:cNvSpPr txBox="1">
            <a:spLocks noRot="1" noChangeArrowheads="1"/>
          </p:cNvSpPr>
          <p:nvPr/>
        </p:nvSpPr>
        <p:spPr>
          <a:xfrm>
            <a:off x="76200" y="4724400"/>
            <a:ext cx="2209800" cy="2133600"/>
          </a:xfrm>
          <a:prstGeom prst="rect">
            <a:avLst/>
          </a:prstGeom>
        </p:spPr>
        <p:txBody>
          <a:bodyPr/>
          <a:lstStyle/>
          <a:p>
            <a:pPr marL="342900" indent="-342900">
              <a:spcBef>
                <a:spcPct val="20000"/>
              </a:spcBef>
              <a:buClr>
                <a:srgbClr val="FF0000"/>
              </a:buClr>
              <a:buFontTx/>
              <a:buChar char="•"/>
              <a:defRPr/>
            </a:pPr>
            <a:r>
              <a:rPr lang="en-US" sz="1800" b="1" kern="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Physical resurrection</a:t>
            </a:r>
          </a:p>
          <a:p>
            <a:pPr marL="342900" indent="-342900">
              <a:spcBef>
                <a:spcPct val="20000"/>
              </a:spcBef>
              <a:buClr>
                <a:srgbClr val="FF0000"/>
              </a:buClr>
              <a:buFontTx/>
              <a:buChar char="•"/>
              <a:defRPr/>
            </a:pPr>
            <a:r>
              <a:rPr lang="en-US" sz="1800" b="1" kern="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Future</a:t>
            </a:r>
          </a:p>
          <a:p>
            <a:pPr marL="342900" indent="-342900">
              <a:spcBef>
                <a:spcPct val="20000"/>
              </a:spcBef>
              <a:buClr>
                <a:srgbClr val="FF0000"/>
              </a:buClr>
              <a:buFontTx/>
              <a:buChar char="•"/>
              <a:defRPr/>
            </a:pPr>
            <a:r>
              <a:rPr lang="en-US" sz="1800" b="1" kern="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“all who are in the graves”</a:t>
            </a:r>
          </a:p>
          <a:p>
            <a:pPr marL="342900" indent="-342900">
              <a:spcBef>
                <a:spcPct val="20000"/>
              </a:spcBef>
              <a:buClr>
                <a:srgbClr val="FF0000"/>
              </a:buClr>
              <a:buFontTx/>
              <a:buChar char="•"/>
              <a:defRPr/>
            </a:pPr>
            <a:r>
              <a:rPr lang="en-US" sz="1800" b="1" kern="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Two outcomes</a:t>
            </a:r>
            <a:endParaRPr lang="en-US" sz="1800" b="1" kern="0" dirty="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p:cTn id="2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 calcmode="lin" valueType="num">
                                      <p:cBhvr>
                                        <p:cTn id="30"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 calcmode="lin" valueType="num">
                                      <p:cBhvr>
                                        <p:cTn id="36"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 calcmode="lin" valueType="num">
                                      <p:cBhvr>
                                        <p:cTn id="42"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3" dur="1000" fill="hold"/>
                                        <p:tgtEl>
                                          <p:spTgt spid="7">
                                            <p:txEl>
                                              <p:pRg st="3" end="3"/>
                                            </p:txEl>
                                          </p:spTgt>
                                        </p:tgtEl>
                                        <p:attrNameLst>
                                          <p:attrName>ppt_h</p:attrName>
                                        </p:attrNameLst>
                                      </p:cBhvr>
                                      <p:tavLst>
                                        <p:tav tm="0">
                                          <p:val>
                                            <p:fltVal val="0"/>
                                          </p:val>
                                        </p:tav>
                                        <p:tav tm="100000">
                                          <p:val>
                                            <p:strVal val="#ppt_h"/>
                                          </p:val>
                                        </p:tav>
                                      </p:tavLst>
                                    </p:anim>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20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 calcmode="lin" valueType="num">
                                      <p:cBhvr>
                                        <p:cTn id="52"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3" dur="10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8">
                                            <p:txEl>
                                              <p:pRg st="1" end="1"/>
                                            </p:txEl>
                                          </p:spTgt>
                                        </p:tgtEl>
                                        <p:attrNameLst>
                                          <p:attrName>style.visibility</p:attrName>
                                        </p:attrNameLst>
                                      </p:cBhvr>
                                      <p:to>
                                        <p:strVal val="visible"/>
                                      </p:to>
                                    </p:set>
                                    <p:anim calcmode="lin" valueType="num">
                                      <p:cBhvr>
                                        <p:cTn id="58"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59" dur="1000" fill="hold"/>
                                        <p:tgtEl>
                                          <p:spTgt spid="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grpId="0" nodeType="clickEffect">
                                  <p:stCondLst>
                                    <p:cond delay="0"/>
                                  </p:stCondLst>
                                  <p:childTnLst>
                                    <p:set>
                                      <p:cBhvr>
                                        <p:cTn id="63" dur="1" fill="hold">
                                          <p:stCondLst>
                                            <p:cond delay="0"/>
                                          </p:stCondLst>
                                        </p:cTn>
                                        <p:tgtEl>
                                          <p:spTgt spid="8">
                                            <p:txEl>
                                              <p:pRg st="2" end="2"/>
                                            </p:txEl>
                                          </p:spTgt>
                                        </p:tgtEl>
                                        <p:attrNameLst>
                                          <p:attrName>style.visibility</p:attrName>
                                        </p:attrNameLst>
                                      </p:cBhvr>
                                      <p:to>
                                        <p:strVal val="visible"/>
                                      </p:to>
                                    </p:set>
                                    <p:anim calcmode="lin" valueType="num">
                                      <p:cBhvr>
                                        <p:cTn id="64"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65" dur="1000" fill="hold"/>
                                        <p:tgtEl>
                                          <p:spTgt spid="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8">
                                            <p:txEl>
                                              <p:pRg st="3" end="3"/>
                                            </p:txEl>
                                          </p:spTgt>
                                        </p:tgtEl>
                                        <p:attrNameLst>
                                          <p:attrName>style.visibility</p:attrName>
                                        </p:attrNameLst>
                                      </p:cBhvr>
                                      <p:to>
                                        <p:strVal val="visible"/>
                                      </p:to>
                                    </p:set>
                                    <p:anim calcmode="lin" valueType="num">
                                      <p:cBhvr>
                                        <p:cTn id="70"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71" dur="1000" fill="hold"/>
                                        <p:tgtEl>
                                          <p:spTgt spid="8">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build="p"/>
      <p:bldP spid="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152400"/>
            <a:ext cx="8610600" cy="762000"/>
          </a:xfrm>
          <a:prstGeom prst="rect">
            <a:avLst/>
          </a:prstGeom>
          <a:solidFill>
            <a:srgbClr val="00B0F0"/>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algn="ctr"/>
            <a:r>
              <a:rPr lang="en-US" sz="3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1 Thessalonians 4:13-18</a:t>
            </a:r>
          </a:p>
        </p:txBody>
      </p:sp>
      <p:sp>
        <p:nvSpPr>
          <p:cNvPr id="4" name="TextBox 3"/>
          <p:cNvSpPr txBox="1"/>
          <p:nvPr/>
        </p:nvSpPr>
        <p:spPr>
          <a:xfrm>
            <a:off x="304800" y="1066800"/>
            <a:ext cx="8686800" cy="5632311"/>
          </a:xfrm>
          <a:prstGeom prst="rect">
            <a:avLst/>
          </a:prstGeom>
          <a:noFill/>
        </p:spPr>
        <p:txBody>
          <a:bodyPr wrap="square" rtlCol="0">
            <a:spAutoFit/>
          </a:bodyPr>
          <a:lstStyle/>
          <a:p>
            <a:pPr algn="ct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13</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But I do not want you to be ignorant, brethren, concerning those who have fallen asleep, lest you sorrow as others who have no hope.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14</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For if we believe that Jesus died and rose again, even so God will bring with Him </a:t>
            </a:r>
            <a:r>
              <a:rPr lang="en-US"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those who sleep in Jesus.</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15</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For this we say to you by the word of the Lord, that </a:t>
            </a: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we who are alive and remain</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until the coming of the Lord will by no means precede those who are asleep.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16</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For the Lord Himself will descend from heaven with a shout, with the voice of an archangel, and with the trumpet of God. And </a:t>
            </a:r>
            <a:r>
              <a:rPr lang="en-US"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the dead in Christ </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will rise first.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17</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Then </a:t>
            </a: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we who are alive and remain</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shall be caught up together with them in the clouds to meet the Lord in the air. And thus we shall always be with the Lord.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18</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Therefore comfort one another with these words.</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rrowheads="1"/>
          </p:cNvSpPr>
          <p:nvPr>
            <p:ph type="title"/>
          </p:nvPr>
        </p:nvSpPr>
        <p:spPr>
          <a:xfrm>
            <a:off x="0" y="0"/>
            <a:ext cx="9144000" cy="838200"/>
          </a:xfrm>
        </p:spPr>
        <p:txBody>
          <a:bodyPr/>
          <a:lstStyle/>
          <a:p>
            <a:r>
              <a:rPr lang="en-US" sz="4800" b="1" dirty="0" smtClean="0">
                <a:solidFill>
                  <a:srgbClr val="990000"/>
                </a:solidFill>
                <a:effectLst>
                  <a:outerShdw blurRad="38100" dist="38100" dir="2700000" algn="tl">
                    <a:srgbClr val="000000">
                      <a:alpha val="43137"/>
                    </a:srgbClr>
                  </a:outerShdw>
                </a:effectLst>
                <a:latin typeface="Arial Black" pitchFamily="34" charset="0"/>
              </a:rPr>
              <a:t>Relevant Points</a:t>
            </a:r>
            <a:endParaRPr lang="en-US" sz="4800" b="1" dirty="0">
              <a:solidFill>
                <a:srgbClr val="990000"/>
              </a:solidFill>
              <a:effectLst>
                <a:outerShdw blurRad="38100" dist="38100" dir="2700000" algn="tl">
                  <a:srgbClr val="000000">
                    <a:alpha val="43137"/>
                  </a:srgbClr>
                </a:outerShdw>
              </a:effectLst>
              <a:latin typeface="Arial Black" pitchFamily="34" charset="0"/>
            </a:endParaRPr>
          </a:p>
        </p:txBody>
      </p:sp>
      <p:sp>
        <p:nvSpPr>
          <p:cNvPr id="245763" name="Rectangle 3"/>
          <p:cNvSpPr>
            <a:spLocks noGrp="1" noRot="1" noChangeArrowheads="1"/>
          </p:cNvSpPr>
          <p:nvPr>
            <p:ph type="body" idx="1"/>
          </p:nvPr>
        </p:nvSpPr>
        <p:spPr>
          <a:xfrm>
            <a:off x="228600" y="1143000"/>
            <a:ext cx="8915400" cy="5486400"/>
          </a:xfrm>
        </p:spPr>
        <p:txBody>
          <a:bodyPr/>
          <a:lstStyle/>
          <a:p>
            <a:pPr>
              <a:buClr>
                <a:srgbClr val="FF0000"/>
              </a:buClr>
            </a:pPr>
            <a:r>
              <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How could these individuals be “in Jesus” prior to the resurrection?</a:t>
            </a:r>
          </a:p>
          <a:p>
            <a:pPr>
              <a:buClr>
                <a:srgbClr val="FF0000"/>
              </a:buClr>
            </a:pPr>
            <a:r>
              <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If they had already been resurrected, what is the subsequent resurrection of verse 16?</a:t>
            </a:r>
          </a:p>
          <a:p>
            <a:pPr>
              <a:buClr>
                <a:srgbClr val="FF0000"/>
              </a:buClr>
            </a:pPr>
            <a:r>
              <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Paul distinguished between the “dead in Christ” and “we who are alive and remain.”</a:t>
            </a:r>
          </a:p>
          <a:p>
            <a:pPr>
              <a:buClr>
                <a:srgbClr val="FF0000"/>
              </a:buClr>
            </a:pPr>
            <a:r>
              <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Did Paul live to see the coming of the Lord, i.e., destruction of Jerusalem?</a:t>
            </a:r>
            <a:endPar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 calcmode="lin" valueType="num">
                                      <p:cBhvr>
                                        <p:cTn id="7" dur="500" fill="hold"/>
                                        <p:tgtEl>
                                          <p:spTgt spid="2457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57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5763">
                                            <p:txEl>
                                              <p:pRg st="1" end="1"/>
                                            </p:txEl>
                                          </p:spTgt>
                                        </p:tgtEl>
                                        <p:attrNameLst>
                                          <p:attrName>style.visibility</p:attrName>
                                        </p:attrNameLst>
                                      </p:cBhvr>
                                      <p:to>
                                        <p:strVal val="visible"/>
                                      </p:to>
                                    </p:set>
                                    <p:anim calcmode="lin" valueType="num">
                                      <p:cBhvr>
                                        <p:cTn id="13" dur="500" fill="hold"/>
                                        <p:tgtEl>
                                          <p:spTgt spid="24576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4576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45763">
                                            <p:txEl>
                                              <p:pRg st="2" end="2"/>
                                            </p:txEl>
                                          </p:spTgt>
                                        </p:tgtEl>
                                        <p:attrNameLst>
                                          <p:attrName>style.visibility</p:attrName>
                                        </p:attrNameLst>
                                      </p:cBhvr>
                                      <p:to>
                                        <p:strVal val="visible"/>
                                      </p:to>
                                    </p:set>
                                    <p:anim calcmode="lin" valueType="num">
                                      <p:cBhvr>
                                        <p:cTn id="19" dur="500" fill="hold"/>
                                        <p:tgtEl>
                                          <p:spTgt spid="24576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4576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45763">
                                            <p:txEl>
                                              <p:pRg st="3" end="3"/>
                                            </p:txEl>
                                          </p:spTgt>
                                        </p:tgtEl>
                                        <p:attrNameLst>
                                          <p:attrName>style.visibility</p:attrName>
                                        </p:attrNameLst>
                                      </p:cBhvr>
                                      <p:to>
                                        <p:strVal val="visible"/>
                                      </p:to>
                                    </p:set>
                                    <p:anim calcmode="lin" valueType="num">
                                      <p:cBhvr>
                                        <p:cTn id="25" dur="500" fill="hold"/>
                                        <p:tgtEl>
                                          <p:spTgt spid="24576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4576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152400"/>
            <a:ext cx="8610600" cy="762000"/>
          </a:xfrm>
          <a:prstGeom prst="rect">
            <a:avLst/>
          </a:prstGeom>
          <a:solidFill>
            <a:srgbClr val="00B0F0"/>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algn="ctr"/>
            <a:r>
              <a:rPr lang="en-US" sz="3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Mark 12:18-27</a:t>
            </a:r>
          </a:p>
        </p:txBody>
      </p:sp>
      <p:sp>
        <p:nvSpPr>
          <p:cNvPr id="4" name="TextBox 3"/>
          <p:cNvSpPr txBox="1"/>
          <p:nvPr/>
        </p:nvSpPr>
        <p:spPr>
          <a:xfrm>
            <a:off x="152400" y="838200"/>
            <a:ext cx="8915400" cy="6001643"/>
          </a:xfrm>
          <a:prstGeom prst="rect">
            <a:avLst/>
          </a:prstGeom>
          <a:noFill/>
        </p:spPr>
        <p:txBody>
          <a:bodyPr wrap="square" rtlCol="0">
            <a:spAutoFit/>
          </a:bodyPr>
          <a:lstStyle/>
          <a:p>
            <a:pPr algn="ct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18</a:t>
            </a:r>
            <a:r>
              <a:rPr lang="en-US"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Then some Sadducees, </a:t>
            </a:r>
            <a:r>
              <a:rPr lang="en-US"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who say there is no resurrection</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came to Him; and they asked Him, saying:…</a:t>
            </a:r>
          </a:p>
          <a:p>
            <a:pPr algn="ctr"/>
            <a:endParaRPr lang="en-US" b="1" i="1" dirty="0" smtClean="0">
              <a:solidFill>
                <a:srgbClr val="000000"/>
              </a:solidFill>
            </a:endParaRPr>
          </a:p>
          <a:p>
            <a:pPr algn="ct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23</a:t>
            </a:r>
            <a:r>
              <a:rPr lang="en-US"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“Therefore, in the resurrection, when they rise, whose wife will she be? For all seven had her as wife.”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24</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Jesus answered and said to them, "Are you not therefore mistaken, because you do not know the Scriptures nor the power of God?</a:t>
            </a:r>
            <a:r>
              <a:rPr lang="en-US"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25</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"For when they rise from the dead, they neither marry nor are given in marriage, but are like angels in heaven.</a:t>
            </a:r>
            <a:r>
              <a:rPr lang="en-US" b="1" baseline="30000"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26</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"But concerning the dead, that they rise, have you not read in the book of Moses, in the burning bush passage, how God spoke to him, saying, 'I am the God of Abraham, the God of Isaac, and the God of Jacob'?</a:t>
            </a:r>
            <a:r>
              <a:rPr lang="en-US"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27</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"He is not the God of the dead, but the God of the living. You are therefore greatly mistaken."</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Jesus rose bodily from the grave to give us life."/>
          <p:cNvPicPr>
            <a:picLocks noChangeAspect="1" noChangeArrowheads="1"/>
          </p:cNvPicPr>
          <p:nvPr/>
        </p:nvPicPr>
        <p:blipFill>
          <a:blip r:embed="rId2" cstate="print"/>
          <a:srcRect/>
          <a:stretch>
            <a:fillRect/>
          </a:stretch>
        </p:blipFill>
        <p:spPr bwMode="auto">
          <a:xfrm>
            <a:off x="-1" y="0"/>
            <a:ext cx="9196245" cy="6858000"/>
          </a:xfrm>
          <a:prstGeom prst="rect">
            <a:avLst/>
          </a:prstGeom>
          <a:noFill/>
        </p:spPr>
      </p:pic>
      <p:sp>
        <p:nvSpPr>
          <p:cNvPr id="3" name="TextBox 2"/>
          <p:cNvSpPr txBox="1"/>
          <p:nvPr/>
        </p:nvSpPr>
        <p:spPr>
          <a:xfrm>
            <a:off x="0" y="76200"/>
            <a:ext cx="9144000" cy="707886"/>
          </a:xfrm>
          <a:prstGeom prst="rect">
            <a:avLst/>
          </a:prstGeom>
          <a:solidFill>
            <a:srgbClr val="990000"/>
          </a:solidFill>
          <a:effectLst>
            <a:softEdge rad="127000"/>
          </a:effectLst>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Realized Eschatology View</a:t>
            </a:r>
            <a:endParaRPr lang="en-US" sz="40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4" name="TextBox 3"/>
          <p:cNvSpPr txBox="1"/>
          <p:nvPr/>
        </p:nvSpPr>
        <p:spPr>
          <a:xfrm>
            <a:off x="304800" y="1606927"/>
            <a:ext cx="8534400" cy="4031873"/>
          </a:xfrm>
          <a:prstGeom prst="rect">
            <a:avLst/>
          </a:prstGeom>
          <a:solidFill>
            <a:srgbClr val="FFFF99"/>
          </a:solidFill>
        </p:spPr>
        <p:txBody>
          <a:bodyPr wrap="square" rtlCol="0">
            <a:spAutoFit/>
          </a:bodyPr>
          <a:lstStyle/>
          <a:p>
            <a:pPr algn="ctr"/>
            <a:r>
              <a:rPr lang="en-US" sz="3200" b="1" dirty="0" smtClean="0">
                <a:latin typeface="Tahoma" pitchFamily="34" charset="0"/>
                <a:cs typeface="Tahoma" pitchFamily="34" charset="0"/>
              </a:rPr>
              <a:t>“We established in the previous chapter of this volume that the resurrection Paul spoke of in 1 Corinthians 15 was not a resurrection of physical bodies out of holes in the ground, but the resurrection of Old Covenant Israel from the death of its fellowship with God.”  </a:t>
            </a:r>
          </a:p>
          <a:p>
            <a:pPr algn="ctr"/>
            <a:r>
              <a:rPr lang="en-US" sz="3200" b="1" dirty="0" smtClean="0">
                <a:solidFill>
                  <a:srgbClr val="0000FF"/>
                </a:solidFill>
                <a:latin typeface="Tahoma" pitchFamily="34" charset="0"/>
                <a:cs typeface="Tahoma" pitchFamily="34" charset="0"/>
              </a:rPr>
              <a:t>-- Dawson, p. 109</a:t>
            </a:r>
          </a:p>
        </p:txBody>
      </p:sp>
      <p:sp>
        <p:nvSpPr>
          <p:cNvPr id="5" name="TextBox 4"/>
          <p:cNvSpPr txBox="1"/>
          <p:nvPr/>
        </p:nvSpPr>
        <p:spPr>
          <a:xfrm>
            <a:off x="304800" y="1600200"/>
            <a:ext cx="8534400" cy="4031873"/>
          </a:xfrm>
          <a:prstGeom prst="rect">
            <a:avLst/>
          </a:prstGeom>
          <a:noFill/>
        </p:spPr>
        <p:txBody>
          <a:bodyPr wrap="square" rtlCol="0">
            <a:spAutoFit/>
          </a:bodyPr>
          <a:lstStyle/>
          <a:p>
            <a:pPr algn="ctr"/>
            <a:r>
              <a:rPr lang="en-US" sz="3200" b="1" dirty="0" smtClean="0">
                <a:latin typeface="Tahoma" pitchFamily="34" charset="0"/>
                <a:cs typeface="Tahoma" pitchFamily="34" charset="0"/>
              </a:rPr>
              <a:t>“We established in the previous chapter of this volume that the resurrection Paul spoke of in 1 Corinthians 15 was not a resurrection of physical bodies out of holes in the ground, but </a:t>
            </a:r>
            <a:r>
              <a:rPr lang="en-US" sz="3200" b="1" dirty="0" smtClean="0">
                <a:solidFill>
                  <a:srgbClr val="990000"/>
                </a:solidFill>
                <a:latin typeface="Tahoma" pitchFamily="34" charset="0"/>
                <a:cs typeface="Tahoma" pitchFamily="34" charset="0"/>
              </a:rPr>
              <a:t>the resurrection of Old Covenant Israel from the death of its fellowship with God</a:t>
            </a:r>
            <a:r>
              <a:rPr lang="en-US" sz="3200" b="1" dirty="0" smtClean="0">
                <a:latin typeface="Tahoma" pitchFamily="34" charset="0"/>
                <a:cs typeface="Tahoma" pitchFamily="34" charset="0"/>
              </a:rPr>
              <a:t>.” </a:t>
            </a:r>
            <a:r>
              <a:rPr lang="en-US" sz="3200" b="1" dirty="0" smtClean="0">
                <a:solidFill>
                  <a:schemeClr val="bg1"/>
                </a:solidFill>
                <a:latin typeface="Tahoma" pitchFamily="34" charset="0"/>
                <a:cs typeface="Tahoma" pitchFamily="34" charset="0"/>
              </a:rPr>
              <a:t> </a:t>
            </a:r>
          </a:p>
          <a:p>
            <a:pPr algn="ctr"/>
            <a:r>
              <a:rPr lang="en-US" sz="3200" b="1" dirty="0" smtClean="0">
                <a:solidFill>
                  <a:srgbClr val="0000FF"/>
                </a:solidFill>
                <a:latin typeface="Tahoma" pitchFamily="34" charset="0"/>
                <a:cs typeface="Tahoma" pitchFamily="34" charset="0"/>
              </a:rPr>
              <a:t>-- Dawson, p. 109</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rrowheads="1"/>
          </p:cNvSpPr>
          <p:nvPr>
            <p:ph type="title"/>
          </p:nvPr>
        </p:nvSpPr>
        <p:spPr>
          <a:xfrm>
            <a:off x="0" y="0"/>
            <a:ext cx="9144000" cy="838200"/>
          </a:xfrm>
        </p:spPr>
        <p:txBody>
          <a:bodyPr/>
          <a:lstStyle/>
          <a:p>
            <a:r>
              <a:rPr lang="en-US" sz="4800" b="1" dirty="0" smtClean="0">
                <a:solidFill>
                  <a:srgbClr val="990000"/>
                </a:solidFill>
                <a:effectLst>
                  <a:outerShdw blurRad="38100" dist="38100" dir="2700000" algn="tl">
                    <a:srgbClr val="000000">
                      <a:alpha val="43137"/>
                    </a:srgbClr>
                  </a:outerShdw>
                </a:effectLst>
                <a:latin typeface="Arial Black" pitchFamily="34" charset="0"/>
              </a:rPr>
              <a:t>Relevant Points</a:t>
            </a:r>
            <a:endParaRPr lang="en-US" sz="4800" b="1" dirty="0">
              <a:solidFill>
                <a:srgbClr val="990000"/>
              </a:solidFill>
              <a:effectLst>
                <a:outerShdw blurRad="38100" dist="38100" dir="2700000" algn="tl">
                  <a:srgbClr val="000000">
                    <a:alpha val="43137"/>
                  </a:srgbClr>
                </a:outerShdw>
              </a:effectLst>
              <a:latin typeface="Arial Black" pitchFamily="34" charset="0"/>
            </a:endParaRPr>
          </a:p>
        </p:txBody>
      </p:sp>
      <p:sp>
        <p:nvSpPr>
          <p:cNvPr id="245763" name="Rectangle 3"/>
          <p:cNvSpPr>
            <a:spLocks noGrp="1" noRot="1" noChangeArrowheads="1"/>
          </p:cNvSpPr>
          <p:nvPr>
            <p:ph type="body" idx="1"/>
          </p:nvPr>
        </p:nvSpPr>
        <p:spPr>
          <a:xfrm>
            <a:off x="228600" y="990600"/>
            <a:ext cx="8915400" cy="4572000"/>
          </a:xfrm>
        </p:spPr>
        <p:txBody>
          <a:bodyPr/>
          <a:lstStyle/>
          <a:p>
            <a:pPr>
              <a:buClr>
                <a:srgbClr val="FF0000"/>
              </a:buClr>
            </a:pPr>
            <a:r>
              <a:rPr lang="en-US" sz="28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“some Sadducees, who say there is no resurrection…”</a:t>
            </a:r>
          </a:p>
          <a:p>
            <a:pPr lvl="1">
              <a:buClr>
                <a:srgbClr val="FF0000"/>
              </a:buClr>
            </a:pPr>
            <a:r>
              <a:rPr lang="en-US" sz="24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If the Sadducees didn’t believe in a spiritual resurrection</a:t>
            </a:r>
            <a:r>
              <a:rPr lang="en-US" sz="24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 why did they ask about levirate marriage, a question which has to do with physical death?</a:t>
            </a:r>
          </a:p>
          <a:p>
            <a:pPr lvl="1">
              <a:buClr>
                <a:srgbClr val="FF0000"/>
              </a:buClr>
            </a:pPr>
            <a:r>
              <a:rPr lang="en-US" sz="2400"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If the Sadducees’ question was about a physical resurrection,</a:t>
            </a:r>
            <a:r>
              <a:rPr lang="en-US" sz="24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 why didn’t Jesus correct their misapprehension rather than comment on the absence of marriage after the “spiritual” resurrection?</a:t>
            </a:r>
          </a:p>
          <a:p>
            <a:pPr>
              <a:buClr>
                <a:srgbClr val="FF0000"/>
              </a:buClr>
              <a:buNone/>
            </a:pPr>
            <a:endParaRPr lang="en-US" sz="28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 calcmode="lin" valueType="num">
                                      <p:cBhvr>
                                        <p:cTn id="7" dur="500" fill="hold"/>
                                        <p:tgtEl>
                                          <p:spTgt spid="2457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576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45763">
                                            <p:txEl>
                                              <p:pRg st="1" end="1"/>
                                            </p:txEl>
                                          </p:spTgt>
                                        </p:tgtEl>
                                        <p:attrNameLst>
                                          <p:attrName>style.visibility</p:attrName>
                                        </p:attrNameLst>
                                      </p:cBhvr>
                                      <p:to>
                                        <p:strVal val="visible"/>
                                      </p:to>
                                    </p:set>
                                    <p:anim calcmode="lin" valueType="num">
                                      <p:cBhvr>
                                        <p:cTn id="11" dur="500" fill="hold"/>
                                        <p:tgtEl>
                                          <p:spTgt spid="24576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245763">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45763">
                                            <p:txEl>
                                              <p:pRg st="2" end="2"/>
                                            </p:txEl>
                                          </p:spTgt>
                                        </p:tgtEl>
                                        <p:attrNameLst>
                                          <p:attrName>style.visibility</p:attrName>
                                        </p:attrNameLst>
                                      </p:cBhvr>
                                      <p:to>
                                        <p:strVal val="visible"/>
                                      </p:to>
                                    </p:set>
                                    <p:anim calcmode="lin" valueType="num">
                                      <p:cBhvr>
                                        <p:cTn id="15" dur="500" fill="hold"/>
                                        <p:tgtEl>
                                          <p:spTgt spid="24576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24576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152400"/>
            <a:ext cx="8610600" cy="762000"/>
          </a:xfrm>
          <a:prstGeom prst="rect">
            <a:avLst/>
          </a:prstGeom>
          <a:solidFill>
            <a:srgbClr val="00B0F0"/>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algn="ctr"/>
            <a:r>
              <a:rPr lang="en-US" sz="3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Mark 12:18-27</a:t>
            </a:r>
          </a:p>
        </p:txBody>
      </p:sp>
      <p:sp>
        <p:nvSpPr>
          <p:cNvPr id="4" name="TextBox 3"/>
          <p:cNvSpPr txBox="1"/>
          <p:nvPr/>
        </p:nvSpPr>
        <p:spPr>
          <a:xfrm>
            <a:off x="457200" y="1290221"/>
            <a:ext cx="8153400" cy="5262979"/>
          </a:xfrm>
          <a:prstGeom prst="rect">
            <a:avLst/>
          </a:prstGeom>
          <a:noFill/>
        </p:spPr>
        <p:txBody>
          <a:bodyPr wrap="square" rtlCol="0">
            <a:spAutoFit/>
          </a:bodyPr>
          <a:lstStyle/>
          <a:p>
            <a:pPr algn="ct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“The statement that those in the world to come would neither marry nor be given in marriage is not, as it would appear on the surface, a denial of marriage or physical life in the New Covenant age. Rather, it has the meaning of Paul’s statement that the kingdom of God is not meat and drink, but righteousness, and peace, and joy in the Holy Spirit (Rom. 14:17). </a:t>
            </a:r>
            <a:r>
              <a:rPr lang="en-US"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Jesus was not teaching that the citizens of the world to come “do not marry” anymore than Paul taught that citizens of the kingdom do not eat or drink. </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The point being debated is the nature of the world that was to come.”  </a:t>
            </a:r>
          </a:p>
          <a:p>
            <a:pPr algn="ctr"/>
            <a:r>
              <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 King, p. 368</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152400"/>
            <a:ext cx="8610600" cy="762000"/>
          </a:xfrm>
          <a:prstGeom prst="rect">
            <a:avLst/>
          </a:prstGeom>
          <a:solidFill>
            <a:srgbClr val="00B0F0"/>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algn="ctr"/>
            <a:r>
              <a:rPr lang="en-US" sz="3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Mark 12:18-27</a:t>
            </a:r>
          </a:p>
        </p:txBody>
      </p:sp>
      <p:sp>
        <p:nvSpPr>
          <p:cNvPr id="4" name="TextBox 3"/>
          <p:cNvSpPr txBox="1"/>
          <p:nvPr/>
        </p:nvSpPr>
        <p:spPr>
          <a:xfrm>
            <a:off x="228600" y="1066800"/>
            <a:ext cx="8610600" cy="5693866"/>
          </a:xfrm>
          <a:prstGeom prst="rect">
            <a:avLst/>
          </a:prstGeom>
          <a:noFill/>
        </p:spPr>
        <p:txBody>
          <a:bodyPr wrap="square" rtlCol="0">
            <a:spAutoFit/>
          </a:bodyPr>
          <a:lstStyle/>
          <a:p>
            <a:pPr algn="ctr"/>
            <a:r>
              <a:rPr lang="en-US" sz="20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“The ‘children of this world’ (the Old Covenant world) were constituted as such by physical birth, being the fleshly seed of Abraham, and a physical sign, circumcision. </a:t>
            </a:r>
            <a:r>
              <a:rPr lang="en-US" sz="20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The citizens of ‘this world’ were propagated by marriage or fleshly procreation. But such would not be true in the world to come (the Christian age). Jesus said those who would be worthy to obtain that world and the resurrection from the dead, would not do so by physical means or methods.</a:t>
            </a:r>
            <a:r>
              <a:rPr lang="en-US" sz="20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It was not the kind of world that could be entered by flesh and blood (1 Cor. 15:50). It was a spiritual world and a heavenly inheritance, involving one’s spiritual relationship with God through Christ. </a:t>
            </a:r>
            <a:r>
              <a:rPr lang="en-US" sz="2000"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‘Nor can they die any more’ because they are ‘sons of the resurrection’ (Luke 20:36), refers to the spiritual state of redeemed humanity, and not the physical state. Jesus said those who kept his sayings would never die (Jn. 8:51), ‘And whoever lives and believes in Me shall never die’ (Jn. 11:26). </a:t>
            </a:r>
            <a:r>
              <a:rPr lang="en-US" sz="20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This is because they are the ‘sons of the resurrection’ (</a:t>
            </a:r>
            <a:r>
              <a:rPr lang="en-US" sz="2000" b="1" dirty="0" err="1" smtClean="0">
                <a:solidFill>
                  <a:srgbClr val="000000"/>
                </a:solidFill>
                <a:effectLst>
                  <a:outerShdw blurRad="38100" dist="38100" dir="2700000" algn="tl">
                    <a:srgbClr val="000000">
                      <a:alpha val="43137"/>
                    </a:srgbClr>
                  </a:outerShdw>
                </a:effectLst>
                <a:latin typeface="Tahoma" pitchFamily="34" charset="0"/>
                <a:cs typeface="Tahoma" pitchFamily="34" charset="0"/>
              </a:rPr>
              <a:t>Lk</a:t>
            </a:r>
            <a:r>
              <a:rPr lang="en-US" sz="20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20:36), which corresponds to the </a:t>
            </a:r>
            <a:r>
              <a:rPr lang="en-US" sz="2000" b="1" i="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adoption</a:t>
            </a:r>
            <a:r>
              <a:rPr lang="en-US" sz="20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of Romans 8:23.”  </a:t>
            </a:r>
          </a:p>
          <a:p>
            <a:pPr algn="ctr"/>
            <a:r>
              <a:rPr lang="en-US" sz="20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--King, p. 368</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152400"/>
            <a:ext cx="8610600" cy="762000"/>
          </a:xfrm>
          <a:prstGeom prst="rect">
            <a:avLst/>
          </a:prstGeom>
          <a:solidFill>
            <a:srgbClr val="00B0F0"/>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algn="ctr"/>
            <a:r>
              <a:rPr lang="en-US" sz="3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Mark 12:18-27</a:t>
            </a:r>
          </a:p>
        </p:txBody>
      </p:sp>
      <p:sp>
        <p:nvSpPr>
          <p:cNvPr id="4" name="TextBox 3"/>
          <p:cNvSpPr txBox="1"/>
          <p:nvPr/>
        </p:nvSpPr>
        <p:spPr>
          <a:xfrm>
            <a:off x="381000" y="1278553"/>
            <a:ext cx="8382000" cy="4893647"/>
          </a:xfrm>
          <a:prstGeom prst="rect">
            <a:avLst/>
          </a:prstGeom>
          <a:noFill/>
        </p:spPr>
        <p:txBody>
          <a:bodyPr wrap="square" rtlCol="0">
            <a:spAutoFit/>
          </a:bodyPr>
          <a:lstStyle/>
          <a:p>
            <a:pPr algn="ct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23</a:t>
            </a:r>
            <a:r>
              <a:rPr lang="en-US"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“Therefore, in the resurrection, when they rise, whose wife will she be? For all seven had her as wife.”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24</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Jesus answered and said to them, "Are you not therefore mistaken, because you do not know the Scriptures nor the power of God?</a:t>
            </a:r>
            <a:r>
              <a:rPr lang="en-US"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25</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"For when they rise from the dead, they neither marry nor are given in marriage, but are like angels in heaven.</a:t>
            </a:r>
            <a:r>
              <a:rPr lang="en-US"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26</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"But concerning the dead, that they rise, have you not read in the book of Moses, in the burning bush passage, how God spoke to him, saying, 'I </a:t>
            </a:r>
            <a:r>
              <a:rPr lang="en-US"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am</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the God of Abraham, the God of Isaac, and the God of Jacob'?</a:t>
            </a:r>
            <a:r>
              <a:rPr lang="en-US"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27</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"He is not the God of the dead, but the God of the living</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You are therefore greatly mistaken."</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152400"/>
            <a:ext cx="8610600" cy="762000"/>
          </a:xfrm>
          <a:prstGeom prst="rect">
            <a:avLst/>
          </a:prstGeom>
          <a:solidFill>
            <a:srgbClr val="00B0F0"/>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algn="ctr"/>
            <a:r>
              <a:rPr lang="en-US" sz="3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Acts 24:14-15, 21</a:t>
            </a:r>
          </a:p>
        </p:txBody>
      </p:sp>
      <p:sp>
        <p:nvSpPr>
          <p:cNvPr id="4" name="TextBox 3"/>
          <p:cNvSpPr txBox="1"/>
          <p:nvPr/>
        </p:nvSpPr>
        <p:spPr>
          <a:xfrm>
            <a:off x="228600" y="1331416"/>
            <a:ext cx="8686800" cy="4154984"/>
          </a:xfrm>
          <a:prstGeom prst="rect">
            <a:avLst/>
          </a:prstGeom>
          <a:noFill/>
        </p:spPr>
        <p:txBody>
          <a:bodyPr wrap="square" rtlCol="0">
            <a:spAutoFit/>
          </a:bodyPr>
          <a:lstStyle/>
          <a:p>
            <a:pPr algn="ct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14</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"But this I confess to you, that according to the Way which they call a sect, so I worship the God of my fathers, believing all things which are written in the Law and in the Prophets.</a:t>
            </a:r>
            <a:r>
              <a:rPr lang="en-US"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15</a:t>
            </a:r>
            <a:r>
              <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 </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"I have hope in God, which they themselves also accept, that </a:t>
            </a:r>
            <a:r>
              <a:rPr lang="en-US"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there will be a resurrection of the dead, both of the just and the unjust.</a:t>
            </a:r>
          </a:p>
          <a:p>
            <a:pPr algn="ctr"/>
            <a:endPar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endParaRPr>
          </a:p>
          <a:p>
            <a:pPr algn="ct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21</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"unless it is for this one statement which I cried out, standing among them, 'Concerning the resurrection of the dead I am being judged by you this day.'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rrowheads="1"/>
          </p:cNvSpPr>
          <p:nvPr>
            <p:ph type="title"/>
          </p:nvPr>
        </p:nvSpPr>
        <p:spPr>
          <a:xfrm>
            <a:off x="0" y="0"/>
            <a:ext cx="9144000" cy="838200"/>
          </a:xfrm>
        </p:spPr>
        <p:txBody>
          <a:bodyPr/>
          <a:lstStyle/>
          <a:p>
            <a:r>
              <a:rPr lang="en-US" sz="4800" b="1" dirty="0" smtClean="0">
                <a:solidFill>
                  <a:srgbClr val="990000"/>
                </a:solidFill>
                <a:effectLst>
                  <a:outerShdw blurRad="38100" dist="38100" dir="2700000" algn="tl">
                    <a:srgbClr val="000000">
                      <a:alpha val="43137"/>
                    </a:srgbClr>
                  </a:outerShdw>
                </a:effectLst>
                <a:latin typeface="Arial Black" pitchFamily="34" charset="0"/>
              </a:rPr>
              <a:t>Relevant Points</a:t>
            </a:r>
            <a:endParaRPr lang="en-US" sz="4800" b="1" dirty="0">
              <a:solidFill>
                <a:srgbClr val="990000"/>
              </a:solidFill>
              <a:effectLst>
                <a:outerShdw blurRad="38100" dist="38100" dir="2700000" algn="tl">
                  <a:srgbClr val="000000">
                    <a:alpha val="43137"/>
                  </a:srgbClr>
                </a:outerShdw>
              </a:effectLst>
              <a:latin typeface="Arial Black" pitchFamily="34" charset="0"/>
            </a:endParaRPr>
          </a:p>
        </p:txBody>
      </p:sp>
      <p:sp>
        <p:nvSpPr>
          <p:cNvPr id="245763" name="Rectangle 3"/>
          <p:cNvSpPr>
            <a:spLocks noGrp="1" noRot="1" noChangeArrowheads="1"/>
          </p:cNvSpPr>
          <p:nvPr>
            <p:ph type="body" idx="1"/>
          </p:nvPr>
        </p:nvSpPr>
        <p:spPr>
          <a:xfrm>
            <a:off x="228600" y="1143000"/>
            <a:ext cx="8915400" cy="5638800"/>
          </a:xfrm>
        </p:spPr>
        <p:txBody>
          <a:bodyPr/>
          <a:lstStyle/>
          <a:p>
            <a:pPr>
              <a:buClr>
                <a:srgbClr val="FF0000"/>
              </a:buClr>
            </a:pPr>
            <a:r>
              <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Who are the just? The unjust?</a:t>
            </a:r>
          </a:p>
          <a:p>
            <a:pPr lvl="1">
              <a:buClr>
                <a:srgbClr val="FF0000"/>
              </a:buClr>
            </a:pPr>
            <a:r>
              <a:rPr lang="en-US" sz="24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“the expected eschatological resurrection was the translation of the children of God from the Old Covenant to the New Covenant (2 Cor. 3:18). The death from which we are corporately raised is from sin-death, or alienation from God” </a:t>
            </a:r>
            <a:r>
              <a:rPr lang="en-US" sz="24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(King, 309).</a:t>
            </a:r>
          </a:p>
          <a:p>
            <a:pPr>
              <a:buClr>
                <a:srgbClr val="FF0000"/>
              </a:buClr>
            </a:pPr>
            <a:r>
              <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Dawson comments on Acts 24:15 – </a:t>
            </a:r>
          </a:p>
          <a:p>
            <a:pPr lvl="1">
              <a:buClr>
                <a:srgbClr val="FF0000"/>
              </a:buClr>
            </a:pPr>
            <a:r>
              <a:rPr lang="en-US" sz="24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“Paul here alludes to the prophet Daniel. He believed what the prophet wrote about the resurrection of the just and the unjust (Daniel 12:2), and he believed it to be imminent.”  </a:t>
            </a:r>
            <a:r>
              <a:rPr lang="en-US" sz="24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(468)</a:t>
            </a:r>
          </a:p>
          <a:p>
            <a:pPr lvl="1">
              <a:buClr>
                <a:srgbClr val="FF0000"/>
              </a:buClr>
            </a:pPr>
            <a:endPar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endParaRPr>
          </a:p>
          <a:p>
            <a:pPr lvl="1">
              <a:buClr>
                <a:srgbClr val="FF0000"/>
              </a:buClr>
            </a:pPr>
            <a:endPar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buClr>
                <a:srgbClr val="FF0000"/>
              </a:buClr>
              <a:buNone/>
            </a:pPr>
            <a:endPar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 calcmode="lin" valueType="num">
                                      <p:cBhvr>
                                        <p:cTn id="7" dur="500" fill="hold"/>
                                        <p:tgtEl>
                                          <p:spTgt spid="2457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576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45763">
                                            <p:txEl>
                                              <p:pRg st="1" end="1"/>
                                            </p:txEl>
                                          </p:spTgt>
                                        </p:tgtEl>
                                        <p:attrNameLst>
                                          <p:attrName>style.visibility</p:attrName>
                                        </p:attrNameLst>
                                      </p:cBhvr>
                                      <p:to>
                                        <p:strVal val="visible"/>
                                      </p:to>
                                    </p:set>
                                    <p:anim calcmode="lin" valueType="num">
                                      <p:cBhvr>
                                        <p:cTn id="11" dur="500" fill="hold"/>
                                        <p:tgtEl>
                                          <p:spTgt spid="24576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24576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45763">
                                            <p:txEl>
                                              <p:pRg st="2" end="2"/>
                                            </p:txEl>
                                          </p:spTgt>
                                        </p:tgtEl>
                                        <p:attrNameLst>
                                          <p:attrName>style.visibility</p:attrName>
                                        </p:attrNameLst>
                                      </p:cBhvr>
                                      <p:to>
                                        <p:strVal val="visible"/>
                                      </p:to>
                                    </p:set>
                                    <p:anim calcmode="lin" valueType="num">
                                      <p:cBhvr>
                                        <p:cTn id="17" dur="500" fill="hold"/>
                                        <p:tgtEl>
                                          <p:spTgt spid="24576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45763">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45763">
                                            <p:txEl>
                                              <p:pRg st="3" end="3"/>
                                            </p:txEl>
                                          </p:spTgt>
                                        </p:tgtEl>
                                        <p:attrNameLst>
                                          <p:attrName>style.visibility</p:attrName>
                                        </p:attrNameLst>
                                      </p:cBhvr>
                                      <p:to>
                                        <p:strVal val="visible"/>
                                      </p:to>
                                    </p:set>
                                    <p:anim calcmode="lin" valueType="num">
                                      <p:cBhvr>
                                        <p:cTn id="21" dur="500" fill="hold"/>
                                        <p:tgtEl>
                                          <p:spTgt spid="24576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4576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152400"/>
            <a:ext cx="8610600" cy="762000"/>
          </a:xfrm>
          <a:prstGeom prst="rect">
            <a:avLst/>
          </a:prstGeom>
          <a:solidFill>
            <a:srgbClr val="00B0F0"/>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algn="ctr"/>
            <a:r>
              <a:rPr lang="en-US" sz="3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Daniel 12:1-3</a:t>
            </a:r>
          </a:p>
        </p:txBody>
      </p:sp>
      <p:sp>
        <p:nvSpPr>
          <p:cNvPr id="4" name="TextBox 3"/>
          <p:cNvSpPr txBox="1"/>
          <p:nvPr/>
        </p:nvSpPr>
        <p:spPr>
          <a:xfrm>
            <a:off x="228600" y="1087934"/>
            <a:ext cx="8686800" cy="5693866"/>
          </a:xfrm>
          <a:prstGeom prst="rect">
            <a:avLst/>
          </a:prstGeom>
          <a:noFill/>
        </p:spPr>
        <p:txBody>
          <a:bodyPr wrap="square" rtlCol="0">
            <a:spAutoFit/>
          </a:bodyPr>
          <a:lstStyle/>
          <a:p>
            <a:pPr algn="ctr"/>
            <a:r>
              <a:rPr lang="en-US" sz="2800"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1</a:t>
            </a:r>
            <a:r>
              <a:rPr lang="en-US" sz="28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that time Michael shall stand up, The great prince who stands watch over the sons of your people; And there shall be a time of trouble, Such as never was since there was a nation, Even to that time. And at that time your people shall be delivered, Every one who is found written in the book. </a:t>
            </a:r>
            <a:r>
              <a:rPr lang="en-US" sz="2800"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a:t>
            </a:r>
            <a:r>
              <a:rPr lang="en-US" sz="28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And many of those who sleep in the dust of the earth shall awake, </a:t>
            </a:r>
            <a:r>
              <a:rPr lang="en-US" sz="28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Some to everlasting life, Some to shame and everlasting contempt. </a:t>
            </a:r>
            <a:r>
              <a:rPr lang="en-US" sz="2800"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3</a:t>
            </a:r>
            <a:r>
              <a:rPr lang="en-US" sz="28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Those who are wise shall shine Like the brightness of the firmament, And those who turn many to righteousness Like the stars forever and ever.”</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152400"/>
            <a:ext cx="8610600" cy="762000"/>
          </a:xfrm>
          <a:prstGeom prst="rect">
            <a:avLst/>
          </a:prstGeom>
          <a:solidFill>
            <a:srgbClr val="00B0F0"/>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algn="ctr"/>
            <a:r>
              <a:rPr lang="en-US" sz="3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Daniel 12:1-3</a:t>
            </a:r>
          </a:p>
        </p:txBody>
      </p:sp>
      <p:sp>
        <p:nvSpPr>
          <p:cNvPr id="4" name="TextBox 3"/>
          <p:cNvSpPr txBox="1"/>
          <p:nvPr/>
        </p:nvSpPr>
        <p:spPr>
          <a:xfrm>
            <a:off x="228600" y="838200"/>
            <a:ext cx="8686800" cy="4401205"/>
          </a:xfrm>
          <a:prstGeom prst="rect">
            <a:avLst/>
          </a:prstGeom>
          <a:noFill/>
        </p:spPr>
        <p:txBody>
          <a:bodyPr wrap="square" rtlCol="0">
            <a:spAutoFit/>
          </a:bodyPr>
          <a:lstStyle/>
          <a:p>
            <a:pPr algn="ctr"/>
            <a:r>
              <a:rPr lang="en-US" sz="20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“But there is more in Daniel 12 – we find that the time of the judgment at the ‘end of the age’ was also to be </a:t>
            </a:r>
            <a:r>
              <a:rPr lang="en-US" sz="2000" b="1" i="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the time of the resurrection</a:t>
            </a:r>
            <a:r>
              <a:rPr lang="en-US" sz="20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In fact, the very verse from Daniel (12:3) that Jesus quoted in the Parable of the Wheat and Tares (Mt. 13:43) is a description of some of those who would be raised….Clearly, ‘those who are wise that shine’ are those who slept ‘in the dust of the earth’ and would awake to ‘everlasting life.’ These are the same ones in the parable who are symbolized by the wheat that would be harvested at ‘the end of the age’ and gathered into barns. Those who would awake from ‘the dust of the earth’ to ‘everlasting contempt’ would be the tares that would be burned at the ‘end of the age.’ </a:t>
            </a:r>
            <a:r>
              <a:rPr lang="en-US" sz="2000" b="1" i="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Here resurrection is inextricably linked to judgment</a:t>
            </a:r>
            <a:r>
              <a:rPr lang="en-US" sz="20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 They were to be raised so that they could be judged.”  </a:t>
            </a:r>
          </a:p>
          <a:p>
            <a:pPr algn="ctr"/>
            <a:r>
              <a:rPr lang="en-US" sz="20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 Dawson, p. 467</a:t>
            </a:r>
          </a:p>
        </p:txBody>
      </p:sp>
      <p:sp>
        <p:nvSpPr>
          <p:cNvPr id="5" name="TextBox 4"/>
          <p:cNvSpPr txBox="1"/>
          <p:nvPr/>
        </p:nvSpPr>
        <p:spPr>
          <a:xfrm>
            <a:off x="152400" y="5581471"/>
            <a:ext cx="8915400" cy="1200329"/>
          </a:xfrm>
          <a:prstGeom prst="rect">
            <a:avLst/>
          </a:prstGeom>
          <a:noFill/>
        </p:spPr>
        <p:txBody>
          <a:bodyPr wrap="square" rtlCol="0">
            <a:spAutoFit/>
          </a:bodyPr>
          <a:lstStyle/>
          <a:p>
            <a:pPr algn="ctr"/>
            <a:r>
              <a:rPr lang="en-US" sz="18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“…the resurrection which Moses and the prophets taught, all the apostles preached, and Paul taught in 1 Corinthians 15, is </a:t>
            </a:r>
            <a:r>
              <a:rPr lang="en-US" sz="18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about restoration of fellowship with God,</a:t>
            </a:r>
            <a:r>
              <a:rPr lang="en-US" sz="18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not about being raised from biological death.” </a:t>
            </a:r>
          </a:p>
          <a:p>
            <a:pPr algn="ctr"/>
            <a:r>
              <a:rPr lang="en-US" sz="18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 Dawson, p. 168</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upload.wikimedia.org/wikipedia/commons/thumb/e/e6/Resurrection-Headstone.jpg/200px-Resurrection-Headston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1026"/>
          <p:cNvSpPr txBox="1">
            <a:spLocks noChangeArrowheads="1"/>
          </p:cNvSpPr>
          <p:nvPr/>
        </p:nvSpPr>
        <p:spPr>
          <a:xfrm>
            <a:off x="0" y="0"/>
            <a:ext cx="9144000" cy="1524000"/>
          </a:xfrm>
          <a:prstGeom prst="rect">
            <a:avLst/>
          </a:prstGeom>
          <a:gradFill rotWithShape="0">
            <a:gsLst>
              <a:gs pos="0">
                <a:srgbClr val="FF0000">
                  <a:gamma/>
                  <a:shade val="46275"/>
                  <a:invGamma/>
                </a:srgbClr>
              </a:gs>
              <a:gs pos="50000">
                <a:srgbClr val="FF0000"/>
              </a:gs>
              <a:gs pos="100000">
                <a:srgbClr val="FF0000">
                  <a:gamma/>
                  <a:shade val="46275"/>
                  <a:invGamma/>
                </a:srgbClr>
              </a:gs>
            </a:gsLst>
            <a:lin ang="5400000" scaled="1"/>
          </a:gradFill>
        </p:spPr>
        <p:txBody>
          <a:bodyPr/>
          <a:lstStyle/>
          <a:p>
            <a:pPr algn="ctr">
              <a:defRPr/>
            </a:pPr>
            <a:r>
              <a:rPr lang="en-US" sz="6600" b="1" kern="0" dirty="0" smtClean="0">
                <a:solidFill>
                  <a:srgbClr val="FFFF00"/>
                </a:solidFill>
                <a:effectLst>
                  <a:outerShdw blurRad="38100" dist="38100" dir="2700000" algn="tl">
                    <a:srgbClr val="000000">
                      <a:alpha val="43137"/>
                    </a:srgbClr>
                  </a:outerShdw>
                </a:effectLst>
                <a:latin typeface="Times New Roman"/>
              </a:rPr>
              <a:t>Conclusions</a:t>
            </a:r>
            <a:endParaRPr lang="en-US" sz="6600" b="1" kern="0" dirty="0">
              <a:solidFill>
                <a:srgbClr val="FFFF00"/>
              </a:solidFill>
              <a:effectLst>
                <a:outerShdw blurRad="38100" dist="38100" dir="2700000" algn="tl">
                  <a:srgbClr val="000000">
                    <a:alpha val="43137"/>
                  </a:srgbClr>
                </a:outerShdw>
              </a:effectLst>
              <a:latin typeface="Times New Roman"/>
            </a:endParaRPr>
          </a:p>
        </p:txBody>
      </p:sp>
      <p:sp>
        <p:nvSpPr>
          <p:cNvPr id="4" name="Rectangle 6"/>
          <p:cNvSpPr txBox="1">
            <a:spLocks noRot="1" noChangeArrowheads="1"/>
          </p:cNvSpPr>
          <p:nvPr/>
        </p:nvSpPr>
        <p:spPr>
          <a:xfrm>
            <a:off x="304800" y="1752600"/>
            <a:ext cx="8610600" cy="3810000"/>
          </a:xfrm>
          <a:prstGeom prst="rect">
            <a:avLst/>
          </a:prstGeom>
          <a:solidFill>
            <a:srgbClr val="FFFF00"/>
          </a:solidFill>
          <a:effectLst>
            <a:softEdge rad="127000"/>
          </a:effectLst>
        </p:spPr>
        <p:txBody>
          <a:bodyPr/>
          <a:lstStyle/>
          <a:p>
            <a:pPr marL="342900" indent="-342900">
              <a:spcBef>
                <a:spcPct val="20000"/>
              </a:spcBef>
              <a:buClr>
                <a:srgbClr val="FF0000"/>
              </a:buClr>
              <a:buSzPct val="100000"/>
              <a:buFontTx/>
              <a:buChar char="•"/>
              <a:defRPr/>
            </a:pPr>
            <a:r>
              <a:rPr lang="en-US" sz="3600" b="1" kern="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Realized eschatologists “fit” every passage to the theory already adopted.</a:t>
            </a:r>
          </a:p>
          <a:p>
            <a:pPr marL="800100" lvl="1" indent="-342900">
              <a:spcBef>
                <a:spcPct val="20000"/>
              </a:spcBef>
              <a:buClr>
                <a:srgbClr val="FF0000"/>
              </a:buClr>
              <a:buSzPct val="100000"/>
              <a:buFontTx/>
              <a:buChar char="•"/>
              <a:defRPr/>
            </a:pPr>
            <a:r>
              <a:rPr lang="en-US" sz="3200" b="1" kern="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Words are redefined</a:t>
            </a:r>
          </a:p>
          <a:p>
            <a:pPr marL="800100" lvl="1" indent="-342900">
              <a:spcBef>
                <a:spcPct val="20000"/>
              </a:spcBef>
              <a:buClr>
                <a:srgbClr val="FF0000"/>
              </a:buClr>
              <a:buSzPct val="100000"/>
              <a:buFontTx/>
              <a:buChar char="•"/>
              <a:defRPr/>
            </a:pPr>
            <a:r>
              <a:rPr lang="en-US" sz="3200" b="1" kern="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Passages are ignored</a:t>
            </a:r>
          </a:p>
          <a:p>
            <a:pPr marL="342900" indent="-342900">
              <a:spcBef>
                <a:spcPct val="20000"/>
              </a:spcBef>
              <a:buClr>
                <a:srgbClr val="FF0000"/>
              </a:buClr>
              <a:buSzPct val="100000"/>
              <a:buFontTx/>
              <a:buChar char="•"/>
              <a:defRPr/>
            </a:pPr>
            <a:r>
              <a:rPr lang="en-US" sz="3200" b="1" kern="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We have a glorious hope!</a:t>
            </a:r>
          </a:p>
          <a:p>
            <a:pPr marL="800100" lvl="1" indent="-342900">
              <a:spcBef>
                <a:spcPct val="20000"/>
              </a:spcBef>
              <a:buClr>
                <a:srgbClr val="FF0000"/>
              </a:buClr>
              <a:buSzPct val="100000"/>
              <a:buFontTx/>
              <a:buChar char="•"/>
              <a:defRPr/>
            </a:pPr>
            <a:endParaRPr lang="en-US" sz="3600" b="1" kern="0" dirty="0" smtClean="0">
              <a:solidFill>
                <a:srgbClr val="000000"/>
              </a:solidFill>
              <a:effectLst>
                <a:outerShdw blurRad="38100" dist="38100" dir="2700000" algn="tl">
                  <a:srgbClr val="000000">
                    <a:alpha val="43137"/>
                  </a:srgbClr>
                </a:outerShdw>
              </a:effectLst>
              <a:latin typeface="Tahoma" pitchFamily="34" charset="0"/>
              <a:cs typeface="Tahoma" pitchFamily="34" charset="0"/>
            </a:endParaRPr>
          </a:p>
          <a:p>
            <a:pPr marL="800100" lvl="1" indent="-342900">
              <a:spcBef>
                <a:spcPct val="20000"/>
              </a:spcBef>
              <a:buClr>
                <a:srgbClr val="FF0000"/>
              </a:buClr>
              <a:buSzPct val="100000"/>
              <a:buFontTx/>
              <a:buChar char="•"/>
              <a:defRPr/>
            </a:pPr>
            <a:endParaRPr lang="en-US" sz="3600" b="1" kern="0" dirty="0" smtClean="0">
              <a:solidFill>
                <a:srgbClr val="000000"/>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p:val>
                                            <p:fltVal val="0.5"/>
                                          </p:val>
                                        </p:tav>
                                        <p:tav tm="100000">
                                          <p:val>
                                            <p:strVal val="#ppt_x"/>
                                          </p:val>
                                        </p:tav>
                                      </p:tavLst>
                                    </p:anim>
                                    <p:anim calcmode="lin" valueType="num">
                                      <p:cBhvr>
                                        <p:cTn id="15" dur="10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upload.wikimedia.org/wikipedia/commons/thumb/e/e6/Resurrection-Headstone.jpg/200px-Resurrection-Headston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1026"/>
          <p:cNvSpPr txBox="1">
            <a:spLocks noChangeArrowheads="1"/>
          </p:cNvSpPr>
          <p:nvPr/>
        </p:nvSpPr>
        <p:spPr>
          <a:xfrm>
            <a:off x="0" y="0"/>
            <a:ext cx="9144000" cy="1524000"/>
          </a:xfrm>
          <a:prstGeom prst="rect">
            <a:avLst/>
          </a:prstGeom>
          <a:gradFill rotWithShape="0">
            <a:gsLst>
              <a:gs pos="0">
                <a:srgbClr val="FF0000">
                  <a:gamma/>
                  <a:shade val="46275"/>
                  <a:invGamma/>
                </a:srgbClr>
              </a:gs>
              <a:gs pos="50000">
                <a:srgbClr val="FF0000"/>
              </a:gs>
              <a:gs pos="100000">
                <a:srgbClr val="FF0000">
                  <a:gamma/>
                  <a:shade val="46275"/>
                  <a:invGamma/>
                </a:srgbClr>
              </a:gs>
            </a:gsLst>
            <a:lin ang="5400000" scaled="1"/>
          </a:gradFill>
        </p:spPr>
        <p:txBody>
          <a:bodyPr/>
          <a:lstStyle/>
          <a:p>
            <a:pPr algn="ctr">
              <a:defRPr/>
            </a:pPr>
            <a:r>
              <a:rPr lang="en-US" sz="6600" b="1" kern="0" dirty="0" smtClean="0">
                <a:solidFill>
                  <a:srgbClr val="FFFF00"/>
                </a:solidFill>
                <a:effectLst>
                  <a:outerShdw blurRad="38100" dist="38100" dir="2700000" algn="tl">
                    <a:srgbClr val="000000">
                      <a:alpha val="43137"/>
                    </a:srgbClr>
                  </a:outerShdw>
                </a:effectLst>
                <a:latin typeface="Times New Roman"/>
              </a:rPr>
              <a:t>Conclusions</a:t>
            </a:r>
            <a:endParaRPr lang="en-US" sz="6600" b="1" kern="0" dirty="0">
              <a:solidFill>
                <a:srgbClr val="FFFF00"/>
              </a:solidFill>
              <a:effectLst>
                <a:outerShdw blurRad="38100" dist="38100" dir="2700000" algn="tl">
                  <a:srgbClr val="000000">
                    <a:alpha val="43137"/>
                  </a:srgbClr>
                </a:outerShdw>
              </a:effectLst>
              <a:latin typeface="Times New Roman"/>
            </a:endParaRPr>
          </a:p>
        </p:txBody>
      </p:sp>
      <p:sp>
        <p:nvSpPr>
          <p:cNvPr id="6" name="TextBox 5"/>
          <p:cNvSpPr txBox="1"/>
          <p:nvPr/>
        </p:nvSpPr>
        <p:spPr>
          <a:xfrm>
            <a:off x="304800" y="1828800"/>
            <a:ext cx="8534400" cy="4401205"/>
          </a:xfrm>
          <a:prstGeom prst="rect">
            <a:avLst/>
          </a:prstGeom>
          <a:solidFill>
            <a:srgbClr val="FFFF00"/>
          </a:solidFill>
        </p:spPr>
        <p:txBody>
          <a:bodyPr wrap="square" rtlCol="0">
            <a:spAutoFit/>
          </a:bodyPr>
          <a:lstStyle/>
          <a:p>
            <a:pPr algn="ctr"/>
            <a:r>
              <a:rPr lang="en-US" sz="20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“The weakness of our present body is most vividly demonstrated when it perishes, but our resurrected body will be raised ‘in power’ to live without death. It should be noted that Paul does not say we will be raised a spirit, but, rather we will be raised with ‘a spiritual body’ (vs. 44). Throughout this chapter he has emphasized the fact that it is our body that will be raised. It will be raised a spiritual body, and we shall be all that God intends us to be. To illustrate, suppose you had never seen a train, but one day you happened upon a train that had derailed and was a twisted wreck. Have you seen a train? No, you have seen a train wreck, but you have not seen a train as it is intended to be. There is a sense in which we have not seen man as God intends him to be. But one day we shall be perfectly what God intends.” </a:t>
            </a:r>
            <a:r>
              <a:rPr lang="en-US" sz="20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(David Owen, 1996 F.C. Lectures, 216)</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Jesus rose bodily from the grave to give us life."/>
          <p:cNvPicPr>
            <a:picLocks noChangeAspect="1" noChangeArrowheads="1"/>
          </p:cNvPicPr>
          <p:nvPr/>
        </p:nvPicPr>
        <p:blipFill>
          <a:blip r:embed="rId2" cstate="print"/>
          <a:srcRect/>
          <a:stretch>
            <a:fillRect/>
          </a:stretch>
        </p:blipFill>
        <p:spPr bwMode="auto">
          <a:xfrm>
            <a:off x="-1" y="0"/>
            <a:ext cx="9196245" cy="6858000"/>
          </a:xfrm>
          <a:prstGeom prst="rect">
            <a:avLst/>
          </a:prstGeom>
          <a:noFill/>
        </p:spPr>
      </p:pic>
      <p:sp>
        <p:nvSpPr>
          <p:cNvPr id="3" name="TextBox 2"/>
          <p:cNvSpPr txBox="1"/>
          <p:nvPr/>
        </p:nvSpPr>
        <p:spPr>
          <a:xfrm>
            <a:off x="0" y="76200"/>
            <a:ext cx="9144000" cy="707886"/>
          </a:xfrm>
          <a:prstGeom prst="rect">
            <a:avLst/>
          </a:prstGeom>
          <a:solidFill>
            <a:srgbClr val="990000"/>
          </a:solidFill>
          <a:effectLst>
            <a:softEdge rad="127000"/>
          </a:effectLst>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Realized Eschatology View</a:t>
            </a:r>
            <a:endParaRPr lang="en-US" sz="40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4" name="TextBox 3"/>
          <p:cNvSpPr txBox="1"/>
          <p:nvPr/>
        </p:nvSpPr>
        <p:spPr>
          <a:xfrm>
            <a:off x="304800" y="990600"/>
            <a:ext cx="8534400" cy="5632311"/>
          </a:xfrm>
          <a:prstGeom prst="rect">
            <a:avLst/>
          </a:prstGeom>
          <a:solidFill>
            <a:srgbClr val="FFFF99"/>
          </a:solidFill>
        </p:spPr>
        <p:txBody>
          <a:bodyPr wrap="square" rtlCol="0">
            <a:spAutoFit/>
          </a:bodyPr>
          <a:lstStyle/>
          <a:p>
            <a:pPr algn="ctr"/>
            <a:r>
              <a:rPr lang="en-US" b="1" dirty="0" smtClean="0">
                <a:effectLst>
                  <a:outerShdw blurRad="38100" dist="38100" dir="2700000" algn="tl">
                    <a:srgbClr val="000000">
                      <a:alpha val="43137"/>
                    </a:srgbClr>
                  </a:outerShdw>
                </a:effectLst>
                <a:latin typeface="Tahoma" pitchFamily="34" charset="0"/>
                <a:cs typeface="Tahoma" pitchFamily="34" charset="0"/>
              </a:rPr>
              <a:t>“Who were the ‘some’ at Corinth and whose resurrection were they denying? They certainly didn’t deny their own resurrection. They didn’t deny the resurrection of Christ. They didn’t deny the resurrection of Gentile Christians, whom Paul himself converted from paganism. They didn’t deny the resurrection of Jewish Christians, whom Peter and Paul had converted from Judaism. Who was left to be resurrected after they eliminated the resurrection of dead Gentile Christians and dead Jewish Christians? Only Old Covenant saints, particularly those of Israel. Some at Corinth denied the salvation of the Old Testament faithful. As the chapter 4 of this book demonstrated, the resurrection of the dead ones served as the basis of Paul’s preaching.  </a:t>
            </a: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(cont.)</a:t>
            </a:r>
          </a:p>
        </p:txBody>
      </p:sp>
      <p:sp>
        <p:nvSpPr>
          <p:cNvPr id="6" name="TextBox 5"/>
          <p:cNvSpPr txBox="1"/>
          <p:nvPr/>
        </p:nvSpPr>
        <p:spPr>
          <a:xfrm>
            <a:off x="304800" y="990600"/>
            <a:ext cx="8534400" cy="5632311"/>
          </a:xfrm>
          <a:prstGeom prst="rect">
            <a:avLst/>
          </a:prstGeom>
          <a:noFill/>
          <a:effectLst/>
        </p:spPr>
        <p:txBody>
          <a:bodyPr wrap="square" rtlCol="0">
            <a:spAutoFit/>
          </a:bodyPr>
          <a:lstStyle/>
          <a:p>
            <a:pPr algn="ctr"/>
            <a:r>
              <a:rPr lang="en-US" b="1" dirty="0" smtClean="0">
                <a:latin typeface="Tahoma" pitchFamily="34" charset="0"/>
                <a:cs typeface="Tahoma" pitchFamily="34" charset="0"/>
              </a:rPr>
              <a:t>“Who were the ‘some’ at Corinth and whose resurrection were they denying? They certainly </a:t>
            </a:r>
            <a:r>
              <a:rPr lang="en-US" b="1" dirty="0" smtClean="0">
                <a:solidFill>
                  <a:srgbClr val="990000"/>
                </a:solidFill>
                <a:latin typeface="Tahoma" pitchFamily="34" charset="0"/>
                <a:cs typeface="Tahoma" pitchFamily="34" charset="0"/>
              </a:rPr>
              <a:t>didn’t deny their own resurrection</a:t>
            </a:r>
            <a:r>
              <a:rPr lang="en-US" b="1" dirty="0" smtClean="0">
                <a:latin typeface="Tahoma" pitchFamily="34" charset="0"/>
                <a:cs typeface="Tahoma" pitchFamily="34" charset="0"/>
              </a:rPr>
              <a:t>. They didn’t deny the resurrection of Christ. They </a:t>
            </a:r>
            <a:r>
              <a:rPr lang="en-US" b="1" dirty="0" smtClean="0">
                <a:solidFill>
                  <a:srgbClr val="990000"/>
                </a:solidFill>
                <a:latin typeface="Tahoma" pitchFamily="34" charset="0"/>
                <a:cs typeface="Tahoma" pitchFamily="34" charset="0"/>
              </a:rPr>
              <a:t>didn’t deny the resurrection of Gentile Christians</a:t>
            </a:r>
            <a:r>
              <a:rPr lang="en-US" b="1" dirty="0" smtClean="0">
                <a:latin typeface="Tahoma" pitchFamily="34" charset="0"/>
                <a:cs typeface="Tahoma" pitchFamily="34" charset="0"/>
              </a:rPr>
              <a:t>, whom Paul himself converted from paganism. They </a:t>
            </a:r>
            <a:r>
              <a:rPr lang="en-US" b="1" dirty="0" smtClean="0">
                <a:solidFill>
                  <a:srgbClr val="990000"/>
                </a:solidFill>
                <a:latin typeface="Tahoma" pitchFamily="34" charset="0"/>
                <a:cs typeface="Tahoma" pitchFamily="34" charset="0"/>
              </a:rPr>
              <a:t>didn’t deny the resurrection of Jewish Christians</a:t>
            </a:r>
            <a:r>
              <a:rPr lang="en-US" b="1" dirty="0" smtClean="0">
                <a:latin typeface="Tahoma" pitchFamily="34" charset="0"/>
                <a:cs typeface="Tahoma" pitchFamily="34" charset="0"/>
              </a:rPr>
              <a:t>, whom Peter and Paul had converted from Judaism. Who was left to be resurrected after they eliminated the resurrection of dead Gentile Christians and dead Jewish Christians? </a:t>
            </a:r>
            <a:r>
              <a:rPr lang="en-US" b="1" dirty="0" smtClean="0">
                <a:solidFill>
                  <a:srgbClr val="990000"/>
                </a:solidFill>
                <a:latin typeface="Tahoma" pitchFamily="34" charset="0"/>
                <a:cs typeface="Tahoma" pitchFamily="34" charset="0"/>
              </a:rPr>
              <a:t>Only Old Covenant saints, particularly those of Israel. Some at Corinth denied the salvation of the Old Testament faithful</a:t>
            </a:r>
            <a:r>
              <a:rPr lang="en-US" b="1" dirty="0" smtClean="0">
                <a:latin typeface="Tahoma" pitchFamily="34" charset="0"/>
                <a:cs typeface="Tahoma" pitchFamily="34" charset="0"/>
              </a:rPr>
              <a:t>. As the chapter 4 of this book demonstrated, the resurrection of the dead ones served as the basis of Paul’s preaching.  </a:t>
            </a:r>
            <a:r>
              <a:rPr lang="en-US" b="1" dirty="0" smtClean="0">
                <a:solidFill>
                  <a:srgbClr val="008000"/>
                </a:solidFill>
                <a:latin typeface="Tahoma" pitchFamily="34" charset="0"/>
                <a:cs typeface="Tahoma" pitchFamily="34" charset="0"/>
              </a:rPr>
              <a:t>(cont.)</a:t>
            </a:r>
          </a:p>
        </p:txBody>
      </p:sp>
      <p:sp>
        <p:nvSpPr>
          <p:cNvPr id="7" name="TextBox 6"/>
          <p:cNvSpPr txBox="1"/>
          <p:nvPr/>
        </p:nvSpPr>
        <p:spPr>
          <a:xfrm>
            <a:off x="304800" y="997089"/>
            <a:ext cx="8534400" cy="5632311"/>
          </a:xfrm>
          <a:prstGeom prst="rect">
            <a:avLst/>
          </a:prstGeom>
          <a:noFill/>
        </p:spPr>
        <p:txBody>
          <a:bodyPr wrap="square" rtlCol="0">
            <a:spAutoFit/>
          </a:bodyPr>
          <a:lstStyle/>
          <a:p>
            <a:pPr algn="ctr"/>
            <a:r>
              <a:rPr lang="en-US" b="1" dirty="0" smtClean="0">
                <a:latin typeface="Tahoma" pitchFamily="34" charset="0"/>
                <a:cs typeface="Tahoma" pitchFamily="34" charset="0"/>
              </a:rPr>
              <a:t>“Who were the ‘some’ at Corinth and whose resurrection were they denying? They certainly didn’t deny their own resurrection. They didn’t deny the resurrection of Christ. They didn’t deny the resurrection of Gentile Christians, whom Paul himself converted from paganism. They didn’t deny the resurrection of Jewish Christians, whom Peter and Paul had converted from Judaism. Who was left to be resurrected after they eliminated </a:t>
            </a:r>
            <a:r>
              <a:rPr lang="en-US" b="1" dirty="0" smtClean="0">
                <a:solidFill>
                  <a:srgbClr val="008000"/>
                </a:solidFill>
                <a:latin typeface="Tahoma" pitchFamily="34" charset="0"/>
                <a:cs typeface="Tahoma" pitchFamily="34" charset="0"/>
              </a:rPr>
              <a:t>the resurrection of dead Gentile Christians and dead Jewish Christians</a:t>
            </a:r>
            <a:r>
              <a:rPr lang="en-US" b="1" dirty="0" smtClean="0">
                <a:latin typeface="Tahoma" pitchFamily="34" charset="0"/>
                <a:cs typeface="Tahoma" pitchFamily="34" charset="0"/>
              </a:rPr>
              <a:t>? Only Old Covenant saints, particularly those of Israel. Some at Corinth denied the salvation of the Old Testament faithful. As the chapter 4 of this book demonstrated, the resurrection of the dead ones served as the basis of Paul’s preaching.  </a:t>
            </a:r>
            <a:r>
              <a:rPr lang="en-US" b="1" dirty="0" smtClean="0">
                <a:solidFill>
                  <a:srgbClr val="008000"/>
                </a:solidFill>
                <a:latin typeface="Tahoma" pitchFamily="34" charset="0"/>
                <a:cs typeface="Tahoma" pitchFamily="34" charset="0"/>
              </a:rPr>
              <a:t>(cont.)</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152400"/>
            <a:ext cx="8610600" cy="762000"/>
          </a:xfrm>
          <a:prstGeom prst="rect">
            <a:avLst/>
          </a:prstGeom>
          <a:solidFill>
            <a:srgbClr val="00B0F0"/>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algn="ctr"/>
            <a:r>
              <a:rPr lang="en-US" sz="3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John 11:21-26</a:t>
            </a:r>
          </a:p>
        </p:txBody>
      </p:sp>
      <p:sp>
        <p:nvSpPr>
          <p:cNvPr id="4" name="TextBox 3"/>
          <p:cNvSpPr txBox="1"/>
          <p:nvPr/>
        </p:nvSpPr>
        <p:spPr>
          <a:xfrm>
            <a:off x="228600" y="1325463"/>
            <a:ext cx="8686800" cy="4770537"/>
          </a:xfrm>
          <a:prstGeom prst="rect">
            <a:avLst/>
          </a:prstGeom>
          <a:noFill/>
        </p:spPr>
        <p:txBody>
          <a:bodyPr wrap="square" rtlCol="0">
            <a:spAutoFit/>
          </a:bodyPr>
          <a:lstStyle/>
          <a:p>
            <a:pPr algn="ct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21</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Then Martha said to Jesus, "Lord, if You had been here, my brother would not have died.</a:t>
            </a:r>
            <a:r>
              <a:rPr lang="en-US"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22</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"But even now I know that whatever You ask of God, God will give You.“</a:t>
            </a:r>
          </a:p>
          <a:p>
            <a:pPr algn="ctr"/>
            <a:endPar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endParaRPr>
          </a:p>
          <a:p>
            <a:pPr algn="ct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23</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Jesus said to her, </a:t>
            </a:r>
            <a:r>
              <a:rPr lang="en-US"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"Your brother will rise again."</a:t>
            </a:r>
            <a:r>
              <a:rPr lang="en-US"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24</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Martha said to Him, </a:t>
            </a: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"I know that he will rise again in the resurrection at the last day."</a:t>
            </a:r>
            <a:r>
              <a:rPr lang="en-US" b="1" baseline="30000"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 </a:t>
            </a:r>
          </a:p>
          <a:p>
            <a:pPr algn="ctr"/>
            <a:endParaRPr lang="en-US" b="1" baseline="30000" dirty="0" smtClean="0">
              <a:solidFill>
                <a:srgbClr val="008000"/>
              </a:solidFill>
              <a:effectLst>
                <a:outerShdw blurRad="38100" dist="38100" dir="2700000" algn="tl">
                  <a:srgbClr val="000000">
                    <a:alpha val="43137"/>
                  </a:srgbClr>
                </a:outerShdw>
              </a:effectLst>
              <a:latin typeface="Tahoma" pitchFamily="34" charset="0"/>
              <a:cs typeface="Tahoma" pitchFamily="34" charset="0"/>
            </a:endParaRPr>
          </a:p>
          <a:p>
            <a:pPr algn="ct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25</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Jesus said to her, "I am the resurrection and the life. He who believes in Me, though he may die, he shall live.</a:t>
            </a:r>
            <a:r>
              <a:rPr lang="en-US"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26</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"And whoever lives and believes in Me shall never die. Do you believe this?"</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rrowheads="1"/>
          </p:cNvSpPr>
          <p:nvPr>
            <p:ph type="title"/>
          </p:nvPr>
        </p:nvSpPr>
        <p:spPr>
          <a:xfrm>
            <a:off x="0" y="0"/>
            <a:ext cx="9144000" cy="838200"/>
          </a:xfrm>
        </p:spPr>
        <p:txBody>
          <a:bodyPr/>
          <a:lstStyle/>
          <a:p>
            <a:r>
              <a:rPr lang="en-US" sz="4800" b="1" dirty="0" smtClean="0">
                <a:solidFill>
                  <a:srgbClr val="990000"/>
                </a:solidFill>
                <a:effectLst>
                  <a:outerShdw blurRad="38100" dist="38100" dir="2700000" algn="tl">
                    <a:srgbClr val="000000">
                      <a:alpha val="43137"/>
                    </a:srgbClr>
                  </a:outerShdw>
                </a:effectLst>
                <a:latin typeface="Arial Black" pitchFamily="34" charset="0"/>
              </a:rPr>
              <a:t>Relevant Points</a:t>
            </a:r>
            <a:endParaRPr lang="en-US" sz="4800" b="1" dirty="0">
              <a:solidFill>
                <a:srgbClr val="990000"/>
              </a:solidFill>
              <a:effectLst>
                <a:outerShdw blurRad="38100" dist="38100" dir="2700000" algn="tl">
                  <a:srgbClr val="000000">
                    <a:alpha val="43137"/>
                  </a:srgbClr>
                </a:outerShdw>
              </a:effectLst>
              <a:latin typeface="Arial Black" pitchFamily="34" charset="0"/>
            </a:endParaRPr>
          </a:p>
        </p:txBody>
      </p:sp>
      <p:sp>
        <p:nvSpPr>
          <p:cNvPr id="245763" name="Rectangle 3"/>
          <p:cNvSpPr>
            <a:spLocks noGrp="1" noRot="1" noChangeArrowheads="1"/>
          </p:cNvSpPr>
          <p:nvPr>
            <p:ph type="body" idx="1"/>
          </p:nvPr>
        </p:nvSpPr>
        <p:spPr>
          <a:xfrm>
            <a:off x="228600" y="838200"/>
            <a:ext cx="8915400" cy="4191000"/>
          </a:xfrm>
        </p:spPr>
        <p:txBody>
          <a:bodyPr/>
          <a:lstStyle/>
          <a:p>
            <a:pPr>
              <a:buClr>
                <a:srgbClr val="FF0000"/>
              </a:buClr>
            </a:pPr>
            <a:r>
              <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Jesus (vs. 23)</a:t>
            </a:r>
          </a:p>
          <a:p>
            <a:pPr lvl="1">
              <a:buClr>
                <a:srgbClr val="FF0000"/>
              </a:buClr>
            </a:pPr>
            <a:r>
              <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“Your brother will rise again.”</a:t>
            </a:r>
          </a:p>
          <a:p>
            <a:pPr>
              <a:buClr>
                <a:srgbClr val="FF0000"/>
              </a:buClr>
            </a:pPr>
            <a:r>
              <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Martha (vs. 24)</a:t>
            </a:r>
          </a:p>
          <a:p>
            <a:pPr lvl="1">
              <a:buClr>
                <a:srgbClr val="FF0000"/>
              </a:buClr>
            </a:pPr>
            <a:r>
              <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“I know that he will rise again in the resurrection at the last day.”</a:t>
            </a:r>
          </a:p>
          <a:p>
            <a:pPr lvl="2">
              <a:buClr>
                <a:srgbClr val="FF0000"/>
              </a:buClr>
            </a:pP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Was she speaking of a spiritual resurrection?</a:t>
            </a:r>
          </a:p>
          <a:p>
            <a:pPr lvl="2">
              <a:buClr>
                <a:srgbClr val="FF0000"/>
              </a:buClr>
            </a:pP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No need for Lazarus to resurrected spiritually</a:t>
            </a:r>
          </a:p>
          <a:p>
            <a:pPr lvl="2">
              <a:buClr>
                <a:srgbClr val="FF0000"/>
              </a:buClr>
            </a:pP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Clearly she expected a physical resurrection!</a:t>
            </a:r>
            <a:endParaRPr lang="en-US" b="1" dirty="0">
              <a:solidFill>
                <a:srgbClr val="008000"/>
              </a:solidFill>
              <a:effectLst>
                <a:outerShdw blurRad="38100" dist="38100" dir="2700000" algn="tl">
                  <a:srgbClr val="000000">
                    <a:alpha val="43137"/>
                  </a:srgbClr>
                </a:outerShdw>
              </a:effectLst>
              <a:latin typeface="Tahoma" pitchFamily="34" charset="0"/>
              <a:cs typeface="Tahoma" pitchFamily="34" charset="0"/>
            </a:endParaRPr>
          </a:p>
        </p:txBody>
      </p:sp>
      <p:sp>
        <p:nvSpPr>
          <p:cNvPr id="4" name="TextBox 3"/>
          <p:cNvSpPr txBox="1"/>
          <p:nvPr/>
        </p:nvSpPr>
        <p:spPr>
          <a:xfrm>
            <a:off x="381000" y="5212140"/>
            <a:ext cx="8458200" cy="1569660"/>
          </a:xfrm>
          <a:prstGeom prst="rect">
            <a:avLst/>
          </a:prstGeom>
          <a:noFill/>
        </p:spPr>
        <p:txBody>
          <a:bodyPr wrap="square" rtlCol="0">
            <a:spAutoFit/>
          </a:bodyPr>
          <a:lstStyle/>
          <a:p>
            <a:pPr algn="ct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25</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Jesus said to her, "I am the resurrection and the life. He who believes in Me, </a:t>
            </a: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though he may die</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he shall live.</a:t>
            </a:r>
            <a:r>
              <a:rPr lang="en-US"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26</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"And whoever lives and believes in Me </a:t>
            </a:r>
            <a:r>
              <a:rPr lang="en-US"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shall never die</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Do you believe this?"</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45762"/>
                                        </p:tgtEl>
                                        <p:attrNameLst>
                                          <p:attrName>style.visibility</p:attrName>
                                        </p:attrNameLst>
                                      </p:cBhvr>
                                      <p:to>
                                        <p:strVal val="visible"/>
                                      </p:to>
                                    </p:set>
                                    <p:anim calcmode="lin" valueType="num">
                                      <p:cBhvr>
                                        <p:cTn id="7" dur="1000" fill="hold"/>
                                        <p:tgtEl>
                                          <p:spTgt spid="245762"/>
                                        </p:tgtEl>
                                        <p:attrNameLst>
                                          <p:attrName>ppt_x</p:attrName>
                                        </p:attrNameLst>
                                      </p:cBhvr>
                                      <p:tavLst>
                                        <p:tav tm="0">
                                          <p:val>
                                            <p:strVal val="#ppt_x"/>
                                          </p:val>
                                        </p:tav>
                                        <p:tav tm="100000">
                                          <p:val>
                                            <p:strVal val="#ppt_x"/>
                                          </p:val>
                                        </p:tav>
                                      </p:tavLst>
                                    </p:anim>
                                    <p:anim calcmode="lin" valueType="num">
                                      <p:cBhvr>
                                        <p:cTn id="8" dur="1000" fill="hold"/>
                                        <p:tgtEl>
                                          <p:spTgt spid="245762"/>
                                        </p:tgtEl>
                                        <p:attrNameLst>
                                          <p:attrName>ppt_y</p:attrName>
                                        </p:attrNameLst>
                                      </p:cBhvr>
                                      <p:tavLst>
                                        <p:tav tm="0">
                                          <p:val>
                                            <p:strVal val="#ppt_y+#ppt_h/2"/>
                                          </p:val>
                                        </p:tav>
                                        <p:tav tm="100000">
                                          <p:val>
                                            <p:strVal val="#ppt_y"/>
                                          </p:val>
                                        </p:tav>
                                      </p:tavLst>
                                    </p:anim>
                                    <p:anim calcmode="lin" valueType="num">
                                      <p:cBhvr>
                                        <p:cTn id="9" dur="1000" fill="hold"/>
                                        <p:tgtEl>
                                          <p:spTgt spid="245762"/>
                                        </p:tgtEl>
                                        <p:attrNameLst>
                                          <p:attrName>ppt_w</p:attrName>
                                        </p:attrNameLst>
                                      </p:cBhvr>
                                      <p:tavLst>
                                        <p:tav tm="0">
                                          <p:val>
                                            <p:strVal val="#ppt_w"/>
                                          </p:val>
                                        </p:tav>
                                        <p:tav tm="100000">
                                          <p:val>
                                            <p:strVal val="#ppt_w"/>
                                          </p:val>
                                        </p:tav>
                                      </p:tavLst>
                                    </p:anim>
                                    <p:anim calcmode="lin" valueType="num">
                                      <p:cBhvr>
                                        <p:cTn id="10" dur="1000" fill="hold"/>
                                        <p:tgtEl>
                                          <p:spTgt spid="24576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45763">
                                            <p:txEl>
                                              <p:pRg st="0" end="0"/>
                                            </p:txEl>
                                          </p:spTgt>
                                        </p:tgtEl>
                                        <p:attrNameLst>
                                          <p:attrName>style.visibility</p:attrName>
                                        </p:attrNameLst>
                                      </p:cBhvr>
                                      <p:to>
                                        <p:strVal val="visible"/>
                                      </p:to>
                                    </p:set>
                                    <p:anim calcmode="lin" valueType="num">
                                      <p:cBhvr>
                                        <p:cTn id="15" dur="500" fill="hold"/>
                                        <p:tgtEl>
                                          <p:spTgt spid="24576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457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245763">
                                            <p:txEl>
                                              <p:pRg st="1" end="1"/>
                                            </p:txEl>
                                          </p:spTgt>
                                        </p:tgtEl>
                                        <p:attrNameLst>
                                          <p:attrName>style.visibility</p:attrName>
                                        </p:attrNameLst>
                                      </p:cBhvr>
                                      <p:to>
                                        <p:strVal val="visible"/>
                                      </p:to>
                                    </p:set>
                                    <p:anim calcmode="lin" valueType="num">
                                      <p:cBhvr>
                                        <p:cTn id="21" dur="500" fill="hold"/>
                                        <p:tgtEl>
                                          <p:spTgt spid="24576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4576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45763">
                                            <p:txEl>
                                              <p:pRg st="2" end="2"/>
                                            </p:txEl>
                                          </p:spTgt>
                                        </p:tgtEl>
                                        <p:attrNameLst>
                                          <p:attrName>style.visibility</p:attrName>
                                        </p:attrNameLst>
                                      </p:cBhvr>
                                      <p:to>
                                        <p:strVal val="visible"/>
                                      </p:to>
                                    </p:set>
                                    <p:anim calcmode="lin" valueType="num">
                                      <p:cBhvr>
                                        <p:cTn id="27" dur="500" fill="hold"/>
                                        <p:tgtEl>
                                          <p:spTgt spid="24576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24576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245763">
                                            <p:txEl>
                                              <p:pRg st="3" end="3"/>
                                            </p:txEl>
                                          </p:spTgt>
                                        </p:tgtEl>
                                        <p:attrNameLst>
                                          <p:attrName>style.visibility</p:attrName>
                                        </p:attrNameLst>
                                      </p:cBhvr>
                                      <p:to>
                                        <p:strVal val="visible"/>
                                      </p:to>
                                    </p:set>
                                    <p:anim calcmode="lin" valueType="num">
                                      <p:cBhvr>
                                        <p:cTn id="33" dur="500" fill="hold"/>
                                        <p:tgtEl>
                                          <p:spTgt spid="24576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4576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245763">
                                            <p:txEl>
                                              <p:pRg st="4" end="4"/>
                                            </p:txEl>
                                          </p:spTgt>
                                        </p:tgtEl>
                                        <p:attrNameLst>
                                          <p:attrName>style.visibility</p:attrName>
                                        </p:attrNameLst>
                                      </p:cBhvr>
                                      <p:to>
                                        <p:strVal val="visible"/>
                                      </p:to>
                                    </p:set>
                                    <p:anim calcmode="lin" valueType="num">
                                      <p:cBhvr>
                                        <p:cTn id="39" dur="500" fill="hold"/>
                                        <p:tgtEl>
                                          <p:spTgt spid="24576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24576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245763">
                                            <p:txEl>
                                              <p:pRg st="5" end="5"/>
                                            </p:txEl>
                                          </p:spTgt>
                                        </p:tgtEl>
                                        <p:attrNameLst>
                                          <p:attrName>style.visibility</p:attrName>
                                        </p:attrNameLst>
                                      </p:cBhvr>
                                      <p:to>
                                        <p:strVal val="visible"/>
                                      </p:to>
                                    </p:set>
                                    <p:anim calcmode="lin" valueType="num">
                                      <p:cBhvr>
                                        <p:cTn id="45" dur="500" fill="hold"/>
                                        <p:tgtEl>
                                          <p:spTgt spid="245763">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24576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245763">
                                            <p:txEl>
                                              <p:pRg st="6" end="6"/>
                                            </p:txEl>
                                          </p:spTgt>
                                        </p:tgtEl>
                                        <p:attrNameLst>
                                          <p:attrName>style.visibility</p:attrName>
                                        </p:attrNameLst>
                                      </p:cBhvr>
                                      <p:to>
                                        <p:strVal val="visible"/>
                                      </p:to>
                                    </p:set>
                                    <p:anim calcmode="lin" valueType="num">
                                      <p:cBhvr>
                                        <p:cTn id="51" dur="500" fill="hold"/>
                                        <p:tgtEl>
                                          <p:spTgt spid="245763">
                                            <p:txEl>
                                              <p:pRg st="6" end="6"/>
                                            </p:txEl>
                                          </p:spTgt>
                                        </p:tgtEl>
                                        <p:attrNameLst>
                                          <p:attrName>ppt_w</p:attrName>
                                        </p:attrNameLst>
                                      </p:cBhvr>
                                      <p:tavLst>
                                        <p:tav tm="0">
                                          <p:val>
                                            <p:fltVal val="0"/>
                                          </p:val>
                                        </p:tav>
                                        <p:tav tm="100000">
                                          <p:val>
                                            <p:strVal val="#ppt_w"/>
                                          </p:val>
                                        </p:tav>
                                      </p:tavLst>
                                    </p:anim>
                                    <p:anim calcmode="lin" valueType="num">
                                      <p:cBhvr>
                                        <p:cTn id="52" dur="500" fill="hold"/>
                                        <p:tgtEl>
                                          <p:spTgt spid="24576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1000" fill="hold"/>
                                        <p:tgtEl>
                                          <p:spTgt spid="4"/>
                                        </p:tgtEl>
                                        <p:attrNameLst>
                                          <p:attrName>ppt_w</p:attrName>
                                        </p:attrNameLst>
                                      </p:cBhvr>
                                      <p:tavLst>
                                        <p:tav tm="0">
                                          <p:val>
                                            <p:fltVal val="0"/>
                                          </p:val>
                                        </p:tav>
                                        <p:tav tm="100000">
                                          <p:val>
                                            <p:strVal val="#ppt_w"/>
                                          </p:val>
                                        </p:tav>
                                      </p:tavLst>
                                    </p:anim>
                                    <p:anim calcmode="lin" valueType="num">
                                      <p:cBhvr>
                                        <p:cTn id="58"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p:bldP spid="245763" grpId="0" build="p" bldLvl="3"/>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152400"/>
            <a:ext cx="8610600" cy="762000"/>
          </a:xfrm>
          <a:prstGeom prst="rect">
            <a:avLst/>
          </a:prstGeom>
          <a:solidFill>
            <a:srgbClr val="00B0F0"/>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algn="ctr"/>
            <a:r>
              <a:rPr lang="en-US" sz="3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Acts 23:1-9</a:t>
            </a:r>
          </a:p>
        </p:txBody>
      </p:sp>
      <p:sp>
        <p:nvSpPr>
          <p:cNvPr id="4" name="TextBox 3"/>
          <p:cNvSpPr txBox="1"/>
          <p:nvPr/>
        </p:nvSpPr>
        <p:spPr>
          <a:xfrm>
            <a:off x="228600" y="897553"/>
            <a:ext cx="8763000" cy="4893647"/>
          </a:xfrm>
          <a:prstGeom prst="rect">
            <a:avLst/>
          </a:prstGeom>
          <a:noFill/>
        </p:spPr>
        <p:txBody>
          <a:bodyPr wrap="square" rtlCol="0">
            <a:spAutoFit/>
          </a:bodyPr>
          <a:lstStyle/>
          <a:p>
            <a:pPr algn="ct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6</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But when Paul perceived that one part were Sadducees and the other Pharisees, he cried out in the council, "Men and brethren, I am a Pharisee, the son of a Pharisee; concerning the hope and resurrection of the dead I am being judged!"</a:t>
            </a:r>
            <a:r>
              <a:rPr lang="en-US"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7</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And when he had said this, a dissension arose between the Pharisees and the Sadducees; and the assembly was divided.</a:t>
            </a:r>
            <a:r>
              <a:rPr lang="en-US"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8</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For Sadducees say that there is no resurrection -- and no angel or spirit; but the Pharisees confess both.</a:t>
            </a:r>
            <a:r>
              <a:rPr lang="en-US"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9</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Then there arose a loud outcry. And the scribes of the Pharisees' party arose and protested, saying, "We find no evil in this man; but if a spirit or an angel has spoken to him, let us not fight against God."</a:t>
            </a:r>
          </a:p>
        </p:txBody>
      </p:sp>
      <p:sp>
        <p:nvSpPr>
          <p:cNvPr id="5" name="TextBox 4"/>
          <p:cNvSpPr txBox="1"/>
          <p:nvPr/>
        </p:nvSpPr>
        <p:spPr>
          <a:xfrm>
            <a:off x="228600" y="5791200"/>
            <a:ext cx="8763000" cy="1015663"/>
          </a:xfrm>
          <a:prstGeom prst="rect">
            <a:avLst/>
          </a:prstGeom>
          <a:noFill/>
        </p:spPr>
        <p:txBody>
          <a:bodyPr wrap="square" rtlCol="0">
            <a:spAutoFit/>
          </a:bodyPr>
          <a:lstStyle/>
          <a:p>
            <a:pPr algn="ctr"/>
            <a:r>
              <a:rPr lang="en-US" sz="20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Since the Sadducees denied a physical resurrection, why would Paul’s comment divide the assembly, if his hope was a spiritual resurrection?</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152400"/>
            <a:ext cx="8610600" cy="762000"/>
          </a:xfrm>
          <a:prstGeom prst="rect">
            <a:avLst/>
          </a:prstGeom>
          <a:solidFill>
            <a:srgbClr val="00B0F0"/>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algn="ctr"/>
            <a:r>
              <a:rPr lang="en-US" sz="3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Acts 26:6-8, 21-23</a:t>
            </a:r>
          </a:p>
        </p:txBody>
      </p:sp>
      <p:sp>
        <p:nvSpPr>
          <p:cNvPr id="4" name="TextBox 3"/>
          <p:cNvSpPr txBox="1"/>
          <p:nvPr/>
        </p:nvSpPr>
        <p:spPr>
          <a:xfrm>
            <a:off x="228600" y="1143000"/>
            <a:ext cx="8686800" cy="2308324"/>
          </a:xfrm>
          <a:prstGeom prst="rect">
            <a:avLst/>
          </a:prstGeom>
          <a:noFill/>
        </p:spPr>
        <p:txBody>
          <a:bodyPr wrap="square" rtlCol="0">
            <a:spAutoFit/>
          </a:bodyPr>
          <a:lstStyle/>
          <a:p>
            <a:pPr algn="ct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6</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"And now I stand and am judged for the hope of the promise made by God to our fathers.</a:t>
            </a:r>
            <a:r>
              <a:rPr lang="en-US"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7</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"To this promise our twelve tribes, earnestly serving God night and day, hope to attain. For this hope's sake, King Agrippa, I am accused by the Jews.</a:t>
            </a:r>
            <a:r>
              <a:rPr lang="en-US"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8</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"Why should it be thought incredible by you that God raises the dead?</a:t>
            </a:r>
          </a:p>
        </p:txBody>
      </p:sp>
      <p:sp>
        <p:nvSpPr>
          <p:cNvPr id="5" name="TextBox 4"/>
          <p:cNvSpPr txBox="1"/>
          <p:nvPr/>
        </p:nvSpPr>
        <p:spPr>
          <a:xfrm>
            <a:off x="228600" y="3733800"/>
            <a:ext cx="8686800" cy="3046988"/>
          </a:xfrm>
          <a:prstGeom prst="rect">
            <a:avLst/>
          </a:prstGeom>
          <a:noFill/>
        </p:spPr>
        <p:txBody>
          <a:bodyPr wrap="square" rtlCol="0">
            <a:spAutoFit/>
          </a:bodyPr>
          <a:lstStyle/>
          <a:p>
            <a:pPr algn="ct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21</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"For these reasons the Jews seized me in the temple and tried to kill me.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22</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"Therefore, having obtained help from God, to this day I stand, witnessing both to small and great, </a:t>
            </a:r>
            <a:r>
              <a:rPr lang="en-US"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saying no other things than those which the prophets and Moses said would come </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23</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"that the Christ would suffer, that He would be the first to rise from the dead, and would proclaim light to the Jewish people and to the Gentiles."</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152400"/>
            <a:ext cx="8610600" cy="762000"/>
          </a:xfrm>
          <a:prstGeom prst="rect">
            <a:avLst/>
          </a:prstGeom>
          <a:solidFill>
            <a:srgbClr val="00B0F0"/>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algn="ctr"/>
            <a:r>
              <a:rPr lang="en-US" sz="3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Acts 26:21-23</a:t>
            </a:r>
          </a:p>
        </p:txBody>
      </p:sp>
      <p:sp>
        <p:nvSpPr>
          <p:cNvPr id="5" name="TextBox 4"/>
          <p:cNvSpPr txBox="1"/>
          <p:nvPr/>
        </p:nvSpPr>
        <p:spPr>
          <a:xfrm>
            <a:off x="228600" y="1067812"/>
            <a:ext cx="8686800" cy="3046988"/>
          </a:xfrm>
          <a:prstGeom prst="rect">
            <a:avLst/>
          </a:prstGeom>
          <a:noFill/>
        </p:spPr>
        <p:txBody>
          <a:bodyPr wrap="square" rtlCol="0">
            <a:spAutoFit/>
          </a:bodyPr>
          <a:lstStyle/>
          <a:p>
            <a:pPr algn="ct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21</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"For these reasons the Jews seized me in the temple and tried to kill me.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22</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"Therefore, having obtained help from God, to this day I stand, witnessing both to small and great, </a:t>
            </a:r>
            <a:r>
              <a:rPr lang="en-US"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saying no other things than those which the prophets and Moses said would come </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23</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"that the Christ would suffer, that He would be the first to rise from the dead, and would proclaim light to the Jewish people and to the Gentiles."</a:t>
            </a:r>
          </a:p>
        </p:txBody>
      </p:sp>
      <p:sp>
        <p:nvSpPr>
          <p:cNvPr id="6" name="TextBox 5"/>
          <p:cNvSpPr txBox="1"/>
          <p:nvPr/>
        </p:nvSpPr>
        <p:spPr>
          <a:xfrm>
            <a:off x="152400" y="4267200"/>
            <a:ext cx="8915400" cy="2585323"/>
          </a:xfrm>
          <a:prstGeom prst="rect">
            <a:avLst/>
          </a:prstGeom>
          <a:noFill/>
        </p:spPr>
        <p:txBody>
          <a:bodyPr wrap="square" rtlCol="0">
            <a:spAutoFit/>
          </a:bodyPr>
          <a:lstStyle/>
          <a:p>
            <a:pPr algn="ctr"/>
            <a:r>
              <a:rPr lang="en-US" sz="18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Dawson claims that Paul “said a number of times (in Acts – </a:t>
            </a:r>
            <a:r>
              <a:rPr lang="en-US" sz="1800" b="1" dirty="0" err="1" smtClean="0">
                <a:solidFill>
                  <a:srgbClr val="000000"/>
                </a:solidFill>
                <a:effectLst>
                  <a:outerShdw blurRad="38100" dist="38100" dir="2700000" algn="tl">
                    <a:srgbClr val="000000">
                      <a:alpha val="43137"/>
                    </a:srgbClr>
                  </a:outerShdw>
                </a:effectLst>
                <a:latin typeface="Tahoma" pitchFamily="34" charset="0"/>
                <a:cs typeface="Tahoma" pitchFamily="34" charset="0"/>
              </a:rPr>
              <a:t>asd</a:t>
            </a:r>
            <a:r>
              <a:rPr lang="en-US" sz="18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that on the resurrection, he didn’t preach anything except what Moses and the prophets said should come to pass.” </a:t>
            </a:r>
            <a:r>
              <a:rPr lang="en-US" sz="18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(110)</a:t>
            </a:r>
          </a:p>
          <a:p>
            <a:pPr algn="ctr"/>
            <a:endParaRPr lang="en-US" sz="18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endParaRPr>
          </a:p>
          <a:p>
            <a:pPr algn="ctr"/>
            <a:r>
              <a:rPr lang="en-US" sz="18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“We’ll see momentarily that Paul told the Jews on the resurrection that he taught nothing but what Moses and the prophets said would come to pass. Nothing. How could he have said that if he was giving newer revelation on the resurrection than was contained in their Old Testament scriptures?” </a:t>
            </a:r>
            <a:r>
              <a:rPr lang="en-US" sz="18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(103)</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152400"/>
            <a:ext cx="8610600" cy="762000"/>
          </a:xfrm>
          <a:prstGeom prst="rect">
            <a:avLst/>
          </a:prstGeom>
          <a:solidFill>
            <a:srgbClr val="00B0F0"/>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algn="ctr"/>
            <a:r>
              <a:rPr lang="en-US" sz="3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Acts 26:23</a:t>
            </a:r>
          </a:p>
        </p:txBody>
      </p:sp>
      <p:sp>
        <p:nvSpPr>
          <p:cNvPr id="5" name="TextBox 4"/>
          <p:cNvSpPr txBox="1"/>
          <p:nvPr/>
        </p:nvSpPr>
        <p:spPr>
          <a:xfrm>
            <a:off x="228600" y="1067812"/>
            <a:ext cx="8686800" cy="1200329"/>
          </a:xfrm>
          <a:prstGeom prst="rect">
            <a:avLst/>
          </a:prstGeom>
          <a:noFill/>
        </p:spPr>
        <p:txBody>
          <a:bodyPr wrap="square" rtlCol="0">
            <a:spAutoFit/>
          </a:bodyPr>
          <a:lstStyle/>
          <a:p>
            <a:pPr algn="ct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23</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"that the Christ would suffer, that He would be the first to rise from the dead, and would proclaim light to the Jewish people and to the Gentiles."</a:t>
            </a:r>
          </a:p>
        </p:txBody>
      </p:sp>
      <p:sp>
        <p:nvSpPr>
          <p:cNvPr id="6" name="TextBox 5"/>
          <p:cNvSpPr txBox="1"/>
          <p:nvPr/>
        </p:nvSpPr>
        <p:spPr>
          <a:xfrm>
            <a:off x="152400" y="2514600"/>
            <a:ext cx="8915400" cy="4154984"/>
          </a:xfrm>
          <a:prstGeom prst="rect">
            <a:avLst/>
          </a:prstGeom>
          <a:noFill/>
        </p:spPr>
        <p:txBody>
          <a:bodyPr wrap="square" rtlCol="0">
            <a:spAutoFit/>
          </a:bodyPr>
          <a:lstStyle/>
          <a:p>
            <a:pPr algn="ctr"/>
            <a:r>
              <a:rPr lang="en-US" b="1" baseline="30000"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ASV </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how that the Christ must suffer, and </a:t>
            </a:r>
            <a:r>
              <a:rPr lang="en-US" b="1" u="sng"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how that he first by the resurrection of the dead should proclaim light </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both to the people and to the Gentiles.</a:t>
            </a:r>
          </a:p>
          <a:p>
            <a:pPr algn="ctr"/>
            <a:endPar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endParaRPr>
          </a:p>
          <a:p>
            <a:pPr algn="ctr"/>
            <a:r>
              <a:rPr lang="en-US" b="1" baseline="30000"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NKJ</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"that the Christ would suffer, that </a:t>
            </a:r>
            <a:r>
              <a:rPr lang="en-US" b="1" u="sng"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He would be the first to rise from the dead</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and would proclaim light to the Jewish people and to the Gentiles.“</a:t>
            </a:r>
          </a:p>
          <a:p>
            <a:pPr algn="ctr"/>
            <a:endPar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endParaRPr>
          </a:p>
          <a:p>
            <a:pPr algn="ctr"/>
            <a:r>
              <a:rPr lang="en-US" b="1" baseline="30000"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ESV </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that the Christ must suffer and that, </a:t>
            </a:r>
            <a:r>
              <a:rPr lang="en-US" b="1" u="sng"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by being the first to rise from the dead</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he would proclaim light both to our people and to the Gentiles."</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152400"/>
            <a:ext cx="8610600" cy="762000"/>
          </a:xfrm>
          <a:prstGeom prst="rect">
            <a:avLst/>
          </a:prstGeom>
          <a:solidFill>
            <a:srgbClr val="00B0F0"/>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algn="ctr"/>
            <a:r>
              <a:rPr lang="en-US" sz="3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2 Thessalonians 2:1-3</a:t>
            </a:r>
          </a:p>
        </p:txBody>
      </p:sp>
      <p:sp>
        <p:nvSpPr>
          <p:cNvPr id="4" name="TextBox 3"/>
          <p:cNvSpPr txBox="1"/>
          <p:nvPr/>
        </p:nvSpPr>
        <p:spPr>
          <a:xfrm>
            <a:off x="304800" y="1066800"/>
            <a:ext cx="8686800" cy="3046988"/>
          </a:xfrm>
          <a:prstGeom prst="rect">
            <a:avLst/>
          </a:prstGeom>
          <a:noFill/>
        </p:spPr>
        <p:txBody>
          <a:bodyPr wrap="square" rtlCol="0">
            <a:spAutoFit/>
          </a:bodyPr>
          <a:lstStyle/>
          <a:p>
            <a:pPr algn="ct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1</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Now, brethren, concerning the coming of our Lord Jesus Christ and our gathering together to Him, we ask you,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not to be soon shaken in mind or troubled, either by spirit or by word or by letter, as if from us, as though the day of Christ had come.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3</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Let no one deceive you by any means; for that Day will not come unless the falling away comes first, and the man of sin is revealed, the son of perdition,</a:t>
            </a:r>
          </a:p>
        </p:txBody>
      </p:sp>
      <p:sp>
        <p:nvSpPr>
          <p:cNvPr id="5" name="TextBox 4"/>
          <p:cNvSpPr txBox="1"/>
          <p:nvPr/>
        </p:nvSpPr>
        <p:spPr>
          <a:xfrm>
            <a:off x="381000" y="4191000"/>
            <a:ext cx="8458200" cy="2677656"/>
          </a:xfrm>
          <a:prstGeom prst="rect">
            <a:avLst/>
          </a:prstGeom>
          <a:noFill/>
        </p:spPr>
        <p:txBody>
          <a:bodyPr wrap="square" rtlCol="0">
            <a:spAutoFit/>
          </a:bodyPr>
          <a:lstStyle/>
          <a:p>
            <a:pPr algn="ctr"/>
            <a:r>
              <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If the coming of the Lord under consideration (realized eschatologists only recognize one “coming” after the earthly ministry of Jesus) was to take place at the destruction of Jerusalem, why didn’t Paul simply say, “You will know when the Lord comes…Jerusalem will be destroyed” – instead of all that cryptic material about the “man of sin”??</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152400"/>
            <a:ext cx="8610600" cy="762000"/>
          </a:xfrm>
          <a:prstGeom prst="rect">
            <a:avLst/>
          </a:prstGeom>
          <a:solidFill>
            <a:srgbClr val="00B0F0"/>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algn="ctr"/>
            <a:r>
              <a:rPr lang="en-US" sz="3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2 Corinthians 4:7-5:10</a:t>
            </a:r>
          </a:p>
        </p:txBody>
      </p:sp>
      <p:sp>
        <p:nvSpPr>
          <p:cNvPr id="4" name="TextBox 3"/>
          <p:cNvSpPr txBox="1"/>
          <p:nvPr/>
        </p:nvSpPr>
        <p:spPr>
          <a:xfrm>
            <a:off x="381000" y="914400"/>
            <a:ext cx="8610600" cy="1200329"/>
          </a:xfrm>
          <a:prstGeom prst="rect">
            <a:avLst/>
          </a:prstGeom>
          <a:noFill/>
        </p:spPr>
        <p:txBody>
          <a:bodyPr wrap="square" rtlCol="0">
            <a:spAutoFit/>
          </a:bodyPr>
          <a:lstStyle/>
          <a:p>
            <a:pPr algn="ct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4:11</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For we who live are always delivered to death for Jesus' sake, that the life of Jesus also may be manifested in our </a:t>
            </a: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mortal flesh</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a:t>
            </a:r>
          </a:p>
        </p:txBody>
      </p:sp>
      <p:sp>
        <p:nvSpPr>
          <p:cNvPr id="5" name="TextBox 4"/>
          <p:cNvSpPr txBox="1"/>
          <p:nvPr/>
        </p:nvSpPr>
        <p:spPr>
          <a:xfrm>
            <a:off x="381000" y="2152471"/>
            <a:ext cx="8610600" cy="1200329"/>
          </a:xfrm>
          <a:prstGeom prst="rect">
            <a:avLst/>
          </a:prstGeom>
          <a:noFill/>
        </p:spPr>
        <p:txBody>
          <a:bodyPr wrap="square" rtlCol="0">
            <a:spAutoFit/>
          </a:bodyPr>
          <a:lstStyle/>
          <a:p>
            <a:pPr algn="ct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4:16</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Therefore we do not lose heart. Even though </a:t>
            </a:r>
            <a:r>
              <a:rPr lang="en-US"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our outward man is perishing, yet the inward man is being renewed day by day</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a:t>
            </a:r>
          </a:p>
        </p:txBody>
      </p:sp>
      <p:sp>
        <p:nvSpPr>
          <p:cNvPr id="6" name="TextBox 5"/>
          <p:cNvSpPr txBox="1"/>
          <p:nvPr/>
        </p:nvSpPr>
        <p:spPr>
          <a:xfrm>
            <a:off x="0" y="3441680"/>
            <a:ext cx="9144000" cy="3416320"/>
          </a:xfrm>
          <a:prstGeom prst="rect">
            <a:avLst/>
          </a:prstGeom>
          <a:noFill/>
        </p:spPr>
        <p:txBody>
          <a:bodyPr wrap="square" rtlCol="0">
            <a:spAutoFit/>
          </a:bodyPr>
          <a:lstStyle/>
          <a:p>
            <a:pPr algn="ct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5:1</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For we know that if </a:t>
            </a:r>
            <a:r>
              <a:rPr lang="en-US" b="1" dirty="0" smtClean="0">
                <a:solidFill>
                  <a:srgbClr val="800080"/>
                </a:solidFill>
                <a:effectLst>
                  <a:outerShdw blurRad="38100" dist="38100" dir="2700000" algn="tl">
                    <a:srgbClr val="000000">
                      <a:alpha val="43137"/>
                    </a:srgbClr>
                  </a:outerShdw>
                </a:effectLst>
                <a:latin typeface="Tahoma" pitchFamily="34" charset="0"/>
                <a:cs typeface="Tahoma" pitchFamily="34" charset="0"/>
              </a:rPr>
              <a:t>our earthly house</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dirty="0" smtClean="0">
                <a:solidFill>
                  <a:srgbClr val="800080"/>
                </a:solidFill>
                <a:effectLst>
                  <a:outerShdw blurRad="38100" dist="38100" dir="2700000" algn="tl">
                    <a:srgbClr val="000000">
                      <a:alpha val="43137"/>
                    </a:srgbClr>
                  </a:outerShdw>
                </a:effectLst>
                <a:latin typeface="Tahoma" pitchFamily="34" charset="0"/>
                <a:cs typeface="Tahoma" pitchFamily="34" charset="0"/>
              </a:rPr>
              <a:t>this tent</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is destroyed, we have a building from God, a house not made with hands, eternal in the heavens.</a:t>
            </a:r>
            <a:r>
              <a:rPr lang="en-US"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For in this we groan, earnestly desiring to be clothed with our habitation which is from heaven,</a:t>
            </a:r>
            <a:r>
              <a:rPr lang="en-US"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3</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if indeed, having been clothed, we shall not be found naked.</a:t>
            </a:r>
            <a:r>
              <a:rPr lang="en-US" b="1" baseline="300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4</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For we who are in </a:t>
            </a:r>
            <a:r>
              <a:rPr lang="en-US" b="1" dirty="0" smtClean="0">
                <a:solidFill>
                  <a:srgbClr val="800080"/>
                </a:solidFill>
                <a:effectLst>
                  <a:outerShdw blurRad="38100" dist="38100" dir="2700000" algn="tl">
                    <a:srgbClr val="000000">
                      <a:alpha val="43137"/>
                    </a:srgbClr>
                  </a:outerShdw>
                </a:effectLst>
                <a:latin typeface="Tahoma" pitchFamily="34" charset="0"/>
                <a:cs typeface="Tahoma" pitchFamily="34" charset="0"/>
              </a:rPr>
              <a:t>this tent </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groan, being burdened, not because we want to be unclothed, but further clothed, that </a:t>
            </a:r>
            <a:r>
              <a:rPr lang="en-US" b="1" dirty="0" smtClean="0">
                <a:solidFill>
                  <a:srgbClr val="800080"/>
                </a:solidFill>
                <a:effectLst>
                  <a:outerShdw blurRad="38100" dist="38100" dir="2700000" algn="tl">
                    <a:srgbClr val="000000">
                      <a:alpha val="43137"/>
                    </a:srgbClr>
                  </a:outerShdw>
                </a:effectLst>
                <a:latin typeface="Tahoma" pitchFamily="34" charset="0"/>
                <a:cs typeface="Tahoma" pitchFamily="34" charset="0"/>
              </a:rPr>
              <a:t>mortality may be swallowed up by life</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photochart.com/data/media/12/Old_Graveya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bwMode="auto">
          <a:xfrm>
            <a:off x="0" y="0"/>
            <a:ext cx="9144000" cy="762000"/>
          </a:xfrm>
          <a:prstGeom prst="rect">
            <a:avLst/>
          </a:prstGeom>
          <a:solidFill>
            <a:srgbClr val="99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Tahoma" pitchFamily="34" charset="0"/>
              </a:rPr>
              <a:t>OT Quotations in the NT</a:t>
            </a:r>
          </a:p>
        </p:txBody>
      </p:sp>
      <p:sp>
        <p:nvSpPr>
          <p:cNvPr id="4" name="TextBox 3"/>
          <p:cNvSpPr txBox="1"/>
          <p:nvPr/>
        </p:nvSpPr>
        <p:spPr>
          <a:xfrm>
            <a:off x="4343400" y="3886200"/>
            <a:ext cx="4724400" cy="2862322"/>
          </a:xfrm>
          <a:prstGeom prst="rect">
            <a:avLst/>
          </a:prstGeom>
          <a:solidFill>
            <a:srgbClr val="FFC000"/>
          </a:solidFill>
          <a:effectLst>
            <a:softEdge rad="63500"/>
          </a:effectLst>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Then was fulfilled what was spoken by Jeremiah the prophet, saying: “A voice was heard in Ramah, Lamentation, weeping, and great mourning, Rachel weeping for her children, Refusing to be comforted, Because they are no more.” </a:t>
            </a:r>
          </a:p>
          <a:p>
            <a:pPr algn="ctr"/>
            <a:r>
              <a:rPr lang="en-US" sz="20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 Matthew 2:17-18</a:t>
            </a:r>
          </a:p>
        </p:txBody>
      </p:sp>
      <p:sp>
        <p:nvSpPr>
          <p:cNvPr id="5" name="TextBox 4"/>
          <p:cNvSpPr txBox="1"/>
          <p:nvPr/>
        </p:nvSpPr>
        <p:spPr>
          <a:xfrm>
            <a:off x="4343400" y="1447800"/>
            <a:ext cx="4724400" cy="2246769"/>
          </a:xfrm>
          <a:prstGeom prst="rect">
            <a:avLst/>
          </a:prstGeom>
          <a:solidFill>
            <a:srgbClr val="FFC000"/>
          </a:solidFill>
          <a:effectLst>
            <a:softEdge rad="63500"/>
          </a:effectLst>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Thus says the LORD: “A voice was heard in Ramah, Lamentation and bitter weeping, Rachel weeping for her children, Refusing to be comforted for her children, Because they are no more.” </a:t>
            </a:r>
          </a:p>
          <a:p>
            <a:pPr algn="ctr"/>
            <a:r>
              <a:rPr lang="en-US" sz="20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 Jeremiah 31:15</a:t>
            </a:r>
          </a:p>
        </p:txBody>
      </p:sp>
      <p:sp>
        <p:nvSpPr>
          <p:cNvPr id="6" name="TextBox 5"/>
          <p:cNvSpPr txBox="1"/>
          <p:nvPr/>
        </p:nvSpPr>
        <p:spPr>
          <a:xfrm>
            <a:off x="152400" y="1523999"/>
            <a:ext cx="3810000" cy="1569660"/>
          </a:xfrm>
          <a:prstGeom prst="rect">
            <a:avLst/>
          </a:prstGeom>
          <a:solidFill>
            <a:srgbClr val="00B0F0"/>
          </a:solidFill>
          <a:effectLst>
            <a:softEdge rad="63500"/>
          </a:effectLst>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Mourning for the people who had been carried off into captivity</a:t>
            </a:r>
            <a:endPar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
        <p:nvSpPr>
          <p:cNvPr id="7" name="TextBox 6"/>
          <p:cNvSpPr txBox="1"/>
          <p:nvPr/>
        </p:nvSpPr>
        <p:spPr>
          <a:xfrm>
            <a:off x="152400" y="838200"/>
            <a:ext cx="3810000" cy="523220"/>
          </a:xfrm>
          <a:prstGeom prst="rect">
            <a:avLst/>
          </a:prstGeom>
          <a:solidFill>
            <a:srgbClr val="FFFF00"/>
          </a:solidFill>
          <a:effectLst>
            <a:softEdge rad="63500"/>
          </a:effectLst>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Context</a:t>
            </a:r>
            <a:endParaRPr lang="en-US" sz="28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
        <p:nvSpPr>
          <p:cNvPr id="8" name="TextBox 7"/>
          <p:cNvSpPr txBox="1"/>
          <p:nvPr/>
        </p:nvSpPr>
        <p:spPr>
          <a:xfrm>
            <a:off x="152400" y="3937337"/>
            <a:ext cx="3810000" cy="1200329"/>
          </a:xfrm>
          <a:prstGeom prst="rect">
            <a:avLst/>
          </a:prstGeom>
          <a:solidFill>
            <a:srgbClr val="00B0F0"/>
          </a:solidFill>
          <a:effectLst>
            <a:softEdge rad="63500"/>
          </a:effectLst>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Mourning for the infants killed by Herod at the birth of Jesus</a:t>
            </a:r>
            <a:endPar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childTnLst>
                                </p:cTn>
                              </p:par>
                            </p:childTnLst>
                          </p:cTn>
                        </p:par>
                        <p:par>
                          <p:cTn id="25" fill="hold">
                            <p:stCondLst>
                              <p:cond delay="1000"/>
                            </p:stCondLst>
                            <p:childTnLst>
                              <p:par>
                                <p:cTn id="26" presetID="2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Jesus rose bodily from the grave to give us life."/>
          <p:cNvPicPr>
            <a:picLocks noChangeAspect="1" noChangeArrowheads="1"/>
          </p:cNvPicPr>
          <p:nvPr/>
        </p:nvPicPr>
        <p:blipFill>
          <a:blip r:embed="rId2" cstate="print"/>
          <a:srcRect/>
          <a:stretch>
            <a:fillRect/>
          </a:stretch>
        </p:blipFill>
        <p:spPr bwMode="auto">
          <a:xfrm>
            <a:off x="-1" y="0"/>
            <a:ext cx="9196245" cy="6858000"/>
          </a:xfrm>
          <a:prstGeom prst="rect">
            <a:avLst/>
          </a:prstGeom>
          <a:noFill/>
        </p:spPr>
      </p:pic>
      <p:sp>
        <p:nvSpPr>
          <p:cNvPr id="3" name="TextBox 2"/>
          <p:cNvSpPr txBox="1"/>
          <p:nvPr/>
        </p:nvSpPr>
        <p:spPr>
          <a:xfrm>
            <a:off x="0" y="76200"/>
            <a:ext cx="9144000" cy="707886"/>
          </a:xfrm>
          <a:prstGeom prst="rect">
            <a:avLst/>
          </a:prstGeom>
          <a:solidFill>
            <a:srgbClr val="990000"/>
          </a:solidFill>
          <a:effectLst>
            <a:softEdge rad="127000"/>
          </a:effectLst>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Realized Eschatology View</a:t>
            </a:r>
            <a:endParaRPr lang="en-US" sz="40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4" name="TextBox 3"/>
          <p:cNvSpPr txBox="1"/>
          <p:nvPr/>
        </p:nvSpPr>
        <p:spPr>
          <a:xfrm>
            <a:off x="533400" y="1466195"/>
            <a:ext cx="8153400" cy="4401205"/>
          </a:xfrm>
          <a:prstGeom prst="rect">
            <a:avLst/>
          </a:prstGeom>
          <a:solidFill>
            <a:srgbClr val="FFFF99"/>
          </a:solidFill>
        </p:spPr>
        <p:txBody>
          <a:bodyPr wrap="square" rtlCol="0">
            <a:spAutoFit/>
          </a:bodyPr>
          <a:lstStyle/>
          <a:p>
            <a:pPr algn="ctr"/>
            <a:r>
              <a:rPr lang="en-US" sz="2000" b="1" dirty="0" smtClean="0">
                <a:latin typeface="Tahoma" pitchFamily="34" charset="0"/>
                <a:cs typeface="Tahoma" pitchFamily="34" charset="0"/>
              </a:rPr>
              <a:t>“It was the identical hope of Israel he preached solely from Moses and the prophets. Yet some Christians denied the resurrection to the very ones it was promised to, the faithful of Israel. The Corinthians most certainly believed in the resurrection of Jewish and Gentile Christians, but not the Old Covenant saints. Paul later affirmed they stood or fell together. Even the resurrection of Christ stood or fell with the resurrection of the Old Testament saints. As an Old Testament saint himself, he was part of that very group! Further, Paul later showed that if the Old Testament saints were not raised (as prophesied in the prophets), then New Testament saints wouldn’t be either. In other words, ‘If the Jews don’t get theirs, you Gentiles won’t get yours!’” </a:t>
            </a:r>
          </a:p>
          <a:p>
            <a:pPr algn="ctr"/>
            <a:r>
              <a:rPr lang="en-US" sz="2000" b="1" dirty="0" smtClean="0">
                <a:solidFill>
                  <a:srgbClr val="0000FF"/>
                </a:solidFill>
                <a:latin typeface="Tahoma" pitchFamily="34" charset="0"/>
                <a:cs typeface="Tahoma" pitchFamily="34" charset="0"/>
              </a:rPr>
              <a:t>-- Dawson, pp. 139-140</a:t>
            </a:r>
          </a:p>
        </p:txBody>
      </p:sp>
      <p:sp>
        <p:nvSpPr>
          <p:cNvPr id="5" name="TextBox 4"/>
          <p:cNvSpPr txBox="1"/>
          <p:nvPr/>
        </p:nvSpPr>
        <p:spPr>
          <a:xfrm>
            <a:off x="533400" y="1466195"/>
            <a:ext cx="8153400" cy="4401205"/>
          </a:xfrm>
          <a:prstGeom prst="rect">
            <a:avLst/>
          </a:prstGeom>
          <a:noFill/>
        </p:spPr>
        <p:txBody>
          <a:bodyPr wrap="square" rtlCol="0">
            <a:spAutoFit/>
          </a:bodyPr>
          <a:lstStyle/>
          <a:p>
            <a:pPr algn="ctr"/>
            <a:r>
              <a:rPr lang="en-US" sz="2000" b="1" dirty="0" smtClean="0">
                <a:latin typeface="Tahoma" pitchFamily="34" charset="0"/>
                <a:cs typeface="Tahoma" pitchFamily="34" charset="0"/>
              </a:rPr>
              <a:t>“It was the identical hope of Israel he preached solely from Moses and the prophets. Yet some Christians denied the resurrection to the very ones it was promised to, the faithful of Israel. </a:t>
            </a:r>
            <a:r>
              <a:rPr lang="en-US" sz="2000" b="1" dirty="0" smtClean="0">
                <a:solidFill>
                  <a:srgbClr val="990000"/>
                </a:solidFill>
                <a:latin typeface="Tahoma" pitchFamily="34" charset="0"/>
                <a:cs typeface="Tahoma" pitchFamily="34" charset="0"/>
              </a:rPr>
              <a:t>The Corinthians most certainly believed in the resurrection of Jewish and Gentile Christians, but not the Old Covenant saints. </a:t>
            </a:r>
            <a:r>
              <a:rPr lang="en-US" sz="2000" b="1" dirty="0" smtClean="0">
                <a:latin typeface="Tahoma" pitchFamily="34" charset="0"/>
                <a:cs typeface="Tahoma" pitchFamily="34" charset="0"/>
              </a:rPr>
              <a:t>Paul later affirmed they stood or fell together. Even the resurrection of Christ stood or fell with the resurrection of the Old Testament saints. As an Old Testament saint himself, he was part of that very group! Further, Paul later showed that if the Old Testament saints were not raised (as prophesied in the prophets), then New Testament saints wouldn’t be either. In other words, ‘If the Jews don’t get theirs, you Gentiles won’t get yours!’” </a:t>
            </a:r>
          </a:p>
          <a:p>
            <a:pPr algn="ctr"/>
            <a:r>
              <a:rPr lang="en-US" sz="2000" b="1" dirty="0" smtClean="0">
                <a:solidFill>
                  <a:srgbClr val="0000FF"/>
                </a:solidFill>
                <a:latin typeface="Tahoma" pitchFamily="34" charset="0"/>
                <a:cs typeface="Tahoma" pitchFamily="34" charset="0"/>
              </a:rPr>
              <a:t>-- Dawson, pp. 139-140</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photochart.com/data/media/12/Old_Graveya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bwMode="auto">
          <a:xfrm>
            <a:off x="0" y="0"/>
            <a:ext cx="9144000" cy="762000"/>
          </a:xfrm>
          <a:prstGeom prst="rect">
            <a:avLst/>
          </a:prstGeom>
          <a:solidFill>
            <a:srgbClr val="99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Tahoma" pitchFamily="34" charset="0"/>
              </a:rPr>
              <a:t>OT Quotations in the NT</a:t>
            </a:r>
          </a:p>
        </p:txBody>
      </p:sp>
      <p:sp>
        <p:nvSpPr>
          <p:cNvPr id="5" name="TextBox 4"/>
          <p:cNvSpPr txBox="1"/>
          <p:nvPr/>
        </p:nvSpPr>
        <p:spPr>
          <a:xfrm>
            <a:off x="4343400" y="1066800"/>
            <a:ext cx="4724400" cy="5632311"/>
          </a:xfrm>
          <a:prstGeom prst="rect">
            <a:avLst/>
          </a:prstGeom>
          <a:solidFill>
            <a:srgbClr val="FFC000"/>
          </a:solidFill>
          <a:effectLst>
            <a:softEdge rad="63500"/>
          </a:effectLst>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Yet the number of the children of Israel Shall be as the sand of the sea, Which cannot be measured or numbered. And it shall come to pass In the place where it was said to them, 'You are not My people,' There it shall be said to them, 'You are sons of the living God.'  </a:t>
            </a:r>
          </a:p>
          <a:p>
            <a:pPr algn="ctr"/>
            <a:r>
              <a:rPr lang="en-US" sz="20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 Hosea 1:10</a:t>
            </a:r>
          </a:p>
          <a:p>
            <a:pPr algn="ctr"/>
            <a:endParaRPr lang="en-US" sz="2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ctr"/>
            <a:r>
              <a:rPr lang="en-US" sz="2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Then I will sow her for Myself in the earth, And I will have mercy on her who had not obtained mercy; Then I will say to those who were not My people, 'You are My people!' And they shall say, 'You are my God!'  </a:t>
            </a:r>
          </a:p>
          <a:p>
            <a:pPr algn="ctr"/>
            <a:r>
              <a:rPr lang="en-US" sz="20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 Hosea 2:23</a:t>
            </a:r>
          </a:p>
        </p:txBody>
      </p:sp>
      <p:sp>
        <p:nvSpPr>
          <p:cNvPr id="6" name="TextBox 5"/>
          <p:cNvSpPr txBox="1"/>
          <p:nvPr/>
        </p:nvSpPr>
        <p:spPr>
          <a:xfrm>
            <a:off x="152400" y="1523999"/>
            <a:ext cx="3810000" cy="830997"/>
          </a:xfrm>
          <a:prstGeom prst="rect">
            <a:avLst/>
          </a:prstGeom>
          <a:solidFill>
            <a:srgbClr val="00B0F0"/>
          </a:solidFill>
          <a:effectLst>
            <a:softEdge rad="63500"/>
          </a:effectLst>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The restoration of the Israelites</a:t>
            </a:r>
            <a:endPar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
        <p:nvSpPr>
          <p:cNvPr id="7" name="TextBox 6"/>
          <p:cNvSpPr txBox="1"/>
          <p:nvPr/>
        </p:nvSpPr>
        <p:spPr>
          <a:xfrm>
            <a:off x="152400" y="838200"/>
            <a:ext cx="3810000" cy="523220"/>
          </a:xfrm>
          <a:prstGeom prst="rect">
            <a:avLst/>
          </a:prstGeom>
          <a:solidFill>
            <a:srgbClr val="FFFF00"/>
          </a:solidFill>
          <a:effectLst>
            <a:softEdge rad="63500"/>
          </a:effectLst>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Context</a:t>
            </a:r>
            <a:endParaRPr lang="en-US" sz="28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photochart.com/data/media/12/Old_Graveya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bwMode="auto">
          <a:xfrm>
            <a:off x="0" y="0"/>
            <a:ext cx="9144000" cy="762000"/>
          </a:xfrm>
          <a:prstGeom prst="rect">
            <a:avLst/>
          </a:prstGeom>
          <a:solidFill>
            <a:srgbClr val="99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Tahoma" pitchFamily="34" charset="0"/>
              </a:rPr>
              <a:t>OT Quotations in the NT</a:t>
            </a:r>
          </a:p>
        </p:txBody>
      </p:sp>
      <p:sp>
        <p:nvSpPr>
          <p:cNvPr id="5" name="TextBox 4"/>
          <p:cNvSpPr txBox="1"/>
          <p:nvPr/>
        </p:nvSpPr>
        <p:spPr>
          <a:xfrm>
            <a:off x="4038600" y="765512"/>
            <a:ext cx="5029200" cy="5940088"/>
          </a:xfrm>
          <a:prstGeom prst="rect">
            <a:avLst/>
          </a:prstGeom>
          <a:solidFill>
            <a:srgbClr val="FFC000"/>
          </a:solidFill>
          <a:effectLst>
            <a:softEdge rad="63500"/>
          </a:effectLst>
        </p:spPr>
        <p:txBody>
          <a:bodyPr wrap="square" rtlCol="0">
            <a:spAutoFit/>
          </a:bodyPr>
          <a:lstStyle/>
          <a:p>
            <a:pPr algn="ctr"/>
            <a:r>
              <a:rPr lang="en-US" sz="2000" b="1" baseline="300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22</a:t>
            </a:r>
            <a:r>
              <a:rPr lang="en-US" sz="2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What if God, wanting to show His wrath and to make His power known, endured with much longsuffering the vessels of wrath prepared for destruction, </a:t>
            </a:r>
            <a:r>
              <a:rPr lang="en-US" sz="2000" b="1" baseline="300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23</a:t>
            </a:r>
            <a:r>
              <a:rPr lang="en-US" sz="2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and that He might make known the riches of His glory on the vessels of mercy, which He had prepared beforehand for glory, </a:t>
            </a:r>
            <a:r>
              <a:rPr lang="en-US" sz="2000" b="1" baseline="300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24</a:t>
            </a:r>
            <a:r>
              <a:rPr lang="en-US" sz="2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even us whom He called, not of the Jews only, but also of the Gentiles? </a:t>
            </a:r>
            <a:r>
              <a:rPr lang="en-US" sz="2000" b="1" baseline="300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25</a:t>
            </a:r>
            <a:r>
              <a:rPr lang="en-US" sz="2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As He says also in Hosea: “I will call them My people, who were not My people, And her beloved, who was not beloved.” </a:t>
            </a:r>
            <a:r>
              <a:rPr lang="en-US" sz="2000" b="1" baseline="300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26</a:t>
            </a:r>
            <a:r>
              <a:rPr lang="en-US" sz="2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“And it shall come to pass in the place where it was said to them, 'You are not My people,' There they shall be called sons of the living God.” </a:t>
            </a:r>
          </a:p>
          <a:p>
            <a:pPr algn="ctr"/>
            <a:r>
              <a:rPr lang="en-US" sz="20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 Romans 9:22-26</a:t>
            </a:r>
          </a:p>
        </p:txBody>
      </p:sp>
      <p:sp>
        <p:nvSpPr>
          <p:cNvPr id="6" name="TextBox 5"/>
          <p:cNvSpPr txBox="1"/>
          <p:nvPr/>
        </p:nvSpPr>
        <p:spPr>
          <a:xfrm>
            <a:off x="152400" y="1523999"/>
            <a:ext cx="3657600" cy="830997"/>
          </a:xfrm>
          <a:prstGeom prst="rect">
            <a:avLst/>
          </a:prstGeom>
          <a:solidFill>
            <a:srgbClr val="00B0F0"/>
          </a:solidFill>
          <a:effectLst>
            <a:softEdge rad="63500"/>
          </a:effectLst>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The inclusion of the Gentiles</a:t>
            </a:r>
            <a:endPar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
        <p:nvSpPr>
          <p:cNvPr id="7" name="TextBox 6"/>
          <p:cNvSpPr txBox="1"/>
          <p:nvPr/>
        </p:nvSpPr>
        <p:spPr>
          <a:xfrm>
            <a:off x="152400" y="838200"/>
            <a:ext cx="3657600" cy="523220"/>
          </a:xfrm>
          <a:prstGeom prst="rect">
            <a:avLst/>
          </a:prstGeom>
          <a:solidFill>
            <a:srgbClr val="FFFF00"/>
          </a:solidFill>
          <a:effectLst>
            <a:softEdge rad="63500"/>
          </a:effectLst>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Context</a:t>
            </a:r>
            <a:endParaRPr lang="en-US" sz="28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photochart.com/data/media/12/Old_Graveya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bwMode="auto">
          <a:xfrm>
            <a:off x="0" y="0"/>
            <a:ext cx="9144000" cy="762000"/>
          </a:xfrm>
          <a:prstGeom prst="rect">
            <a:avLst/>
          </a:prstGeom>
          <a:solidFill>
            <a:srgbClr val="99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Tahoma" pitchFamily="34" charset="0"/>
              </a:rPr>
              <a:t>OT Quotations in the NT</a:t>
            </a:r>
          </a:p>
        </p:txBody>
      </p:sp>
      <p:sp>
        <p:nvSpPr>
          <p:cNvPr id="4" name="TextBox 3"/>
          <p:cNvSpPr txBox="1"/>
          <p:nvPr/>
        </p:nvSpPr>
        <p:spPr>
          <a:xfrm>
            <a:off x="4343400" y="3886200"/>
            <a:ext cx="4724400" cy="2862322"/>
          </a:xfrm>
          <a:prstGeom prst="rect">
            <a:avLst/>
          </a:prstGeom>
          <a:solidFill>
            <a:srgbClr val="FFC000"/>
          </a:solidFill>
          <a:effectLst>
            <a:softEdge rad="63500"/>
          </a:effectLst>
        </p:spPr>
        <p:txBody>
          <a:bodyPr wrap="square" rtlCol="0">
            <a:spAutoFit/>
          </a:bodyPr>
          <a:lstStyle/>
          <a:p>
            <a:pPr algn="ctr"/>
            <a:r>
              <a:rPr lang="en-US" sz="2000" b="1" baseline="300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22</a:t>
            </a:r>
            <a:r>
              <a:rPr lang="en-US" sz="2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So all this was done that it might be fulfilled which was spoken by the Lord through the prophet, saying: </a:t>
            </a:r>
            <a:r>
              <a:rPr lang="en-US" sz="2000" b="1" baseline="300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23</a:t>
            </a:r>
            <a:r>
              <a:rPr lang="en-US" sz="2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“Behold, the virgin shall be with child, and bear a Son, and they shall call His name Immanuel,” which is translated, “God with us.”</a:t>
            </a:r>
          </a:p>
          <a:p>
            <a:pPr algn="ctr"/>
            <a:r>
              <a:rPr lang="en-US" sz="20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 Matthew 1:22-23</a:t>
            </a:r>
          </a:p>
        </p:txBody>
      </p:sp>
      <p:sp>
        <p:nvSpPr>
          <p:cNvPr id="5" name="TextBox 4"/>
          <p:cNvSpPr txBox="1"/>
          <p:nvPr/>
        </p:nvSpPr>
        <p:spPr>
          <a:xfrm>
            <a:off x="4343400" y="1447800"/>
            <a:ext cx="4724400" cy="1631216"/>
          </a:xfrm>
          <a:prstGeom prst="rect">
            <a:avLst/>
          </a:prstGeom>
          <a:solidFill>
            <a:srgbClr val="FFC000"/>
          </a:solidFill>
          <a:effectLst>
            <a:softEdge rad="63500"/>
          </a:effectLst>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“Therefore the Lord Himself will give you a sign: Behold, the virgin shall conceive and bear a Son, and shall call His name Immanuel.”  </a:t>
            </a:r>
          </a:p>
          <a:p>
            <a:pPr algn="ctr"/>
            <a:r>
              <a:rPr lang="en-US" sz="20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 Isaiah 7:14</a:t>
            </a:r>
          </a:p>
        </p:txBody>
      </p:sp>
      <p:sp>
        <p:nvSpPr>
          <p:cNvPr id="6" name="TextBox 5"/>
          <p:cNvSpPr txBox="1"/>
          <p:nvPr/>
        </p:nvSpPr>
        <p:spPr>
          <a:xfrm>
            <a:off x="152400" y="1523999"/>
            <a:ext cx="3810000" cy="461665"/>
          </a:xfrm>
          <a:prstGeom prst="rect">
            <a:avLst/>
          </a:prstGeom>
          <a:solidFill>
            <a:srgbClr val="00B0F0"/>
          </a:solidFill>
          <a:effectLst>
            <a:softEdge rad="63500"/>
          </a:effectLst>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A sign to king </a:t>
            </a:r>
            <a:r>
              <a:rPr lang="en-US" b="1" dirty="0" err="1" smtClean="0">
                <a:solidFill>
                  <a:schemeClr val="bg1"/>
                </a:solidFill>
                <a:effectLst>
                  <a:outerShdw blurRad="38100" dist="38100" dir="2700000" algn="tl">
                    <a:srgbClr val="000000">
                      <a:alpha val="43137"/>
                    </a:srgbClr>
                  </a:outerShdw>
                </a:effectLst>
                <a:latin typeface="Tahoma" pitchFamily="34" charset="0"/>
                <a:cs typeface="Tahoma" pitchFamily="34" charset="0"/>
              </a:rPr>
              <a:t>Ahaz</a:t>
            </a:r>
            <a:endPar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
        <p:nvSpPr>
          <p:cNvPr id="7" name="TextBox 6"/>
          <p:cNvSpPr txBox="1"/>
          <p:nvPr/>
        </p:nvSpPr>
        <p:spPr>
          <a:xfrm>
            <a:off x="152400" y="838200"/>
            <a:ext cx="3810000" cy="523220"/>
          </a:xfrm>
          <a:prstGeom prst="rect">
            <a:avLst/>
          </a:prstGeom>
          <a:solidFill>
            <a:srgbClr val="FFFF00"/>
          </a:solidFill>
          <a:effectLst>
            <a:softEdge rad="63500"/>
          </a:effectLst>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Context</a:t>
            </a:r>
            <a:endParaRPr lang="en-US" sz="28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
        <p:nvSpPr>
          <p:cNvPr id="8" name="TextBox 7"/>
          <p:cNvSpPr txBox="1"/>
          <p:nvPr/>
        </p:nvSpPr>
        <p:spPr>
          <a:xfrm>
            <a:off x="152400" y="3937337"/>
            <a:ext cx="3810000" cy="830997"/>
          </a:xfrm>
          <a:prstGeom prst="rect">
            <a:avLst/>
          </a:prstGeom>
          <a:solidFill>
            <a:srgbClr val="00B0F0"/>
          </a:solidFill>
          <a:effectLst>
            <a:softEdge rad="63500"/>
          </a:effectLst>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The virgin birth of Christ</a:t>
            </a:r>
            <a:endPar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rPr>
              <a:t>What Is the “death” of 1 C0rinthians 15?</a:t>
            </a:r>
            <a:endParaRPr lang="en-US" sz="2400" b="1" dirty="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endParaRPr>
          </a:p>
        </p:txBody>
      </p:sp>
      <p:sp>
        <p:nvSpPr>
          <p:cNvPr id="9" name="TextBox 8"/>
          <p:cNvSpPr txBox="1"/>
          <p:nvPr/>
        </p:nvSpPr>
        <p:spPr>
          <a:xfrm>
            <a:off x="609600" y="1366421"/>
            <a:ext cx="7848600" cy="5262979"/>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Tahoma" pitchFamily="34" charset="0"/>
                <a:cs typeface="Tahoma" pitchFamily="34" charset="0"/>
              </a:rPr>
              <a:t>“First, Adam didn’t die physically because of sin. The physical death of Adam and his descendants was not a punishment for Adam’s sin, any more than the physical death of any other living creature was punishment for Adam’s sin. Like all others of Adam’s descendants, you and I will die physically, but not because of Adam’s sin. Our physical death is not a curse for sin. Surely, the serpent was cursed, as was the ground. Likewise, painful childbirth and toilsome labor resulted from Adam’s sin, but we die physically for the same reason Adam did. We’re mortal, as was he, and we lack of (sic) access to the tree of life, as did he.” </a:t>
            </a: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(Dawson, 155)</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rPr>
              <a:t>What Is the “death” of 1 C0rinthians 15?</a:t>
            </a:r>
            <a:endParaRPr lang="en-US" sz="2400" b="1" dirty="0">
              <a:solidFill>
                <a:srgbClr val="0000FF"/>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cs typeface="Tahoma" pitchFamily="34" charset="0"/>
            </a:endParaRPr>
          </a:p>
        </p:txBody>
      </p:sp>
      <p:sp>
        <p:nvSpPr>
          <p:cNvPr id="4" name="TextBox 3"/>
          <p:cNvSpPr txBox="1"/>
          <p:nvPr/>
        </p:nvSpPr>
        <p:spPr>
          <a:xfrm>
            <a:off x="533400" y="1583353"/>
            <a:ext cx="8001000" cy="4893647"/>
          </a:xfrm>
          <a:prstGeom prst="rect">
            <a:avLst/>
          </a:prstGeom>
          <a:noFill/>
        </p:spPr>
        <p:txBody>
          <a:bodyPr wrap="square" rtlCol="0">
            <a:spAutoFit/>
          </a:bodyPr>
          <a:lstStyle/>
          <a:p>
            <a:pPr algn="ct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20</a:t>
            </a:r>
            <a:r>
              <a:rPr lang="en-US" b="1" baseline="30000" dirty="0" smtClean="0">
                <a:effectLst>
                  <a:outerShdw blurRad="38100" dist="38100" dir="2700000" algn="tl">
                    <a:srgbClr val="000000">
                      <a:alpha val="43137"/>
                    </a:srgbClr>
                  </a:outerShdw>
                </a:effectLst>
                <a:latin typeface="Tahoma" pitchFamily="34" charset="0"/>
                <a:cs typeface="Tahoma" pitchFamily="34" charset="0"/>
              </a:rPr>
              <a:t> </a:t>
            </a:r>
            <a:r>
              <a:rPr lang="en-US" b="1" dirty="0" smtClean="0">
                <a:effectLst>
                  <a:outerShdw blurRad="38100" dist="38100" dir="2700000" algn="tl">
                    <a:srgbClr val="000000">
                      <a:alpha val="43137"/>
                    </a:srgbClr>
                  </a:outerShdw>
                </a:effectLst>
                <a:latin typeface="Tahoma" pitchFamily="34" charset="0"/>
                <a:cs typeface="Tahoma" pitchFamily="34" charset="0"/>
              </a:rPr>
              <a:t> But now Christ is risen from the dead, and has become the </a:t>
            </a:r>
            <a:r>
              <a:rPr lang="en-US" b="1" dirty="0" err="1" smtClean="0">
                <a:effectLst>
                  <a:outerShdw blurRad="38100" dist="38100" dir="2700000" algn="tl">
                    <a:srgbClr val="000000">
                      <a:alpha val="43137"/>
                    </a:srgbClr>
                  </a:outerShdw>
                </a:effectLst>
                <a:latin typeface="Tahoma" pitchFamily="34" charset="0"/>
                <a:cs typeface="Tahoma" pitchFamily="34" charset="0"/>
              </a:rPr>
              <a:t>firstfruits</a:t>
            </a:r>
            <a:r>
              <a:rPr lang="en-US" b="1" dirty="0" smtClean="0">
                <a:effectLst>
                  <a:outerShdw blurRad="38100" dist="38100" dir="2700000" algn="tl">
                    <a:srgbClr val="000000">
                      <a:alpha val="43137"/>
                    </a:srgbClr>
                  </a:outerShdw>
                </a:effectLst>
                <a:latin typeface="Tahoma" pitchFamily="34" charset="0"/>
                <a:cs typeface="Tahoma" pitchFamily="34" charset="0"/>
              </a:rPr>
              <a:t> of those who have fallen asleep.</a:t>
            </a:r>
            <a:r>
              <a:rPr lang="en-US" b="1" baseline="30000" dirty="0" smtClean="0">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21</a:t>
            </a:r>
            <a:r>
              <a:rPr lang="en-US" b="1" dirty="0" smtClean="0">
                <a:effectLst>
                  <a:outerShdw blurRad="38100" dist="38100" dir="2700000" algn="tl">
                    <a:srgbClr val="000000">
                      <a:alpha val="43137"/>
                    </a:srgbClr>
                  </a:outerShdw>
                </a:effectLst>
                <a:latin typeface="Tahoma" pitchFamily="34" charset="0"/>
                <a:cs typeface="Tahoma" pitchFamily="34" charset="0"/>
              </a:rPr>
              <a:t> For since by man came death, by Man also came the resurrection of the dead.</a:t>
            </a:r>
            <a:r>
              <a:rPr lang="en-US" b="1" baseline="30000" dirty="0" smtClean="0">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22</a:t>
            </a:r>
            <a:r>
              <a:rPr lang="en-US" b="1" dirty="0" smtClean="0">
                <a:effectLst>
                  <a:outerShdw blurRad="38100" dist="38100" dir="2700000" algn="tl">
                    <a:srgbClr val="000000">
                      <a:alpha val="43137"/>
                    </a:srgbClr>
                  </a:outerShdw>
                </a:effectLst>
                <a:latin typeface="Tahoma" pitchFamily="34" charset="0"/>
                <a:cs typeface="Tahoma" pitchFamily="34" charset="0"/>
              </a:rPr>
              <a:t> For as in Adam all die, even so in Christ all shall be made alive.</a:t>
            </a:r>
            <a:r>
              <a:rPr lang="en-US" b="1" baseline="30000" dirty="0" smtClean="0">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23</a:t>
            </a:r>
            <a:r>
              <a:rPr lang="en-US" b="1" dirty="0" smtClean="0">
                <a:effectLst>
                  <a:outerShdw blurRad="38100" dist="38100" dir="2700000" algn="tl">
                    <a:srgbClr val="000000">
                      <a:alpha val="43137"/>
                    </a:srgbClr>
                  </a:outerShdw>
                </a:effectLst>
                <a:latin typeface="Tahoma" pitchFamily="34" charset="0"/>
                <a:cs typeface="Tahoma" pitchFamily="34" charset="0"/>
              </a:rPr>
              <a:t> But each one in his own order: Christ the </a:t>
            </a:r>
            <a:r>
              <a:rPr lang="en-US" b="1" dirty="0" err="1" smtClean="0">
                <a:effectLst>
                  <a:outerShdw blurRad="38100" dist="38100" dir="2700000" algn="tl">
                    <a:srgbClr val="000000">
                      <a:alpha val="43137"/>
                    </a:srgbClr>
                  </a:outerShdw>
                </a:effectLst>
                <a:latin typeface="Tahoma" pitchFamily="34" charset="0"/>
                <a:cs typeface="Tahoma" pitchFamily="34" charset="0"/>
              </a:rPr>
              <a:t>firstfruits</a:t>
            </a:r>
            <a:r>
              <a:rPr lang="en-US" b="1" dirty="0" smtClean="0">
                <a:effectLst>
                  <a:outerShdw blurRad="38100" dist="38100" dir="2700000" algn="tl">
                    <a:srgbClr val="000000">
                      <a:alpha val="43137"/>
                    </a:srgbClr>
                  </a:outerShdw>
                </a:effectLst>
                <a:latin typeface="Tahoma" pitchFamily="34" charset="0"/>
                <a:cs typeface="Tahoma" pitchFamily="34" charset="0"/>
              </a:rPr>
              <a:t>, afterward those who are Christ's at His coming.</a:t>
            </a:r>
            <a:r>
              <a:rPr lang="en-US" b="1" baseline="30000" dirty="0" smtClean="0">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24</a:t>
            </a:r>
            <a:r>
              <a:rPr lang="en-US" b="1" dirty="0" smtClean="0">
                <a:effectLst>
                  <a:outerShdw blurRad="38100" dist="38100" dir="2700000" algn="tl">
                    <a:srgbClr val="000000">
                      <a:alpha val="43137"/>
                    </a:srgbClr>
                  </a:outerShdw>
                </a:effectLst>
                <a:latin typeface="Tahoma" pitchFamily="34" charset="0"/>
                <a:cs typeface="Tahoma" pitchFamily="34" charset="0"/>
              </a:rPr>
              <a:t> Then comes the end, when He delivers the kingdom to God the Father, when He puts an end to all rule and all authority and power.</a:t>
            </a:r>
            <a:r>
              <a:rPr lang="en-US" b="1" baseline="30000" dirty="0" smtClean="0">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25</a:t>
            </a:r>
            <a:r>
              <a:rPr lang="en-US" b="1" dirty="0" smtClean="0">
                <a:effectLst>
                  <a:outerShdw blurRad="38100" dist="38100" dir="2700000" algn="tl">
                    <a:srgbClr val="000000">
                      <a:alpha val="43137"/>
                    </a:srgbClr>
                  </a:outerShdw>
                </a:effectLst>
                <a:latin typeface="Tahoma" pitchFamily="34" charset="0"/>
                <a:cs typeface="Tahoma" pitchFamily="34" charset="0"/>
              </a:rPr>
              <a:t> For He must reign till He has put all enemies under His feet.</a:t>
            </a:r>
            <a:r>
              <a:rPr lang="en-US" b="1" baseline="30000" dirty="0" smtClean="0">
                <a:effectLst>
                  <a:outerShdw blurRad="38100" dist="38100" dir="2700000" algn="tl">
                    <a:srgbClr val="000000">
                      <a:alpha val="43137"/>
                    </a:srgbClr>
                  </a:outerShdw>
                </a:effectLst>
                <a:latin typeface="Tahoma" pitchFamily="34" charset="0"/>
                <a:cs typeface="Tahoma" pitchFamily="34" charset="0"/>
              </a:rPr>
              <a:t> </a:t>
            </a:r>
            <a:r>
              <a:rPr lang="en-US" b="1" baseline="300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26</a:t>
            </a:r>
            <a:r>
              <a:rPr lang="en-US" b="1" dirty="0" smtClean="0">
                <a:effectLst>
                  <a:outerShdw blurRad="38100" dist="38100" dir="2700000" algn="tl">
                    <a:srgbClr val="000000">
                      <a:alpha val="43137"/>
                    </a:srgbClr>
                  </a:outerShdw>
                </a:effectLst>
                <a:latin typeface="Tahoma" pitchFamily="34" charset="0"/>
                <a:cs typeface="Tahoma" pitchFamily="34" charset="0"/>
              </a:rPr>
              <a:t> </a:t>
            </a:r>
            <a:r>
              <a:rPr lang="en-US"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The last enemy that will be destroyed is death.</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152400"/>
            <a:ext cx="8610600" cy="762000"/>
          </a:xfrm>
          <a:prstGeom prst="rect">
            <a:avLst/>
          </a:prstGeom>
          <a:solidFill>
            <a:srgbClr val="00B0F0"/>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algn="ctr"/>
            <a:r>
              <a:rPr lang="en-US" sz="3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Bodily Resurrection &amp; Hope?</a:t>
            </a:r>
          </a:p>
        </p:txBody>
      </p:sp>
      <p:sp>
        <p:nvSpPr>
          <p:cNvPr id="4" name="TextBox 3"/>
          <p:cNvSpPr txBox="1"/>
          <p:nvPr/>
        </p:nvSpPr>
        <p:spPr>
          <a:xfrm>
            <a:off x="228600" y="1371600"/>
            <a:ext cx="8686800" cy="4893647"/>
          </a:xfrm>
          <a:prstGeom prst="rect">
            <a:avLst/>
          </a:prstGeom>
          <a:noFill/>
        </p:spPr>
        <p:txBody>
          <a:bodyPr wrap="square" rtlCol="0">
            <a:spAutoFit/>
          </a:bodyPr>
          <a:lstStyle/>
          <a:p>
            <a:pPr algn="ct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“The resurrection of the body to a pure, holy, and eternal existence is the foundation for hope in the Christian. Everything else is built on it. Being ‘begotten again unto a lively hope, by the resurrection of Jesus Christ from the dead’ (1 Pet. 1:3) is better understood with the addition of ‘to an inheritance incorruptible and undefiled, and that </a:t>
            </a:r>
            <a:r>
              <a:rPr lang="en-US" b="1" dirty="0" err="1" smtClean="0">
                <a:solidFill>
                  <a:srgbClr val="000000"/>
                </a:solidFill>
                <a:effectLst>
                  <a:outerShdw blurRad="38100" dist="38100" dir="2700000" algn="tl">
                    <a:srgbClr val="000000">
                      <a:alpha val="43137"/>
                    </a:srgbClr>
                  </a:outerShdw>
                </a:effectLst>
                <a:latin typeface="Tahoma" pitchFamily="34" charset="0"/>
                <a:cs typeface="Tahoma" pitchFamily="34" charset="0"/>
              </a:rPr>
              <a:t>fadeth</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not away.’ The resurrection secures for the Christian not only a present route or access to the Father but also the guarantee of a new body, not one affected by the deterioration of sin or the ravages of age, one in which he can offer praise and devotion to God forever (John 14:6; Rom. 5:1-5)…   </a:t>
            </a:r>
            <a:r>
              <a:rPr lang="en-US" b="1" dirty="0" smtClean="0">
                <a:solidFill>
                  <a:srgbClr val="008000"/>
                </a:solidFill>
                <a:effectLst>
                  <a:outerShdw blurRad="38100" dist="38100" dir="2700000" algn="tl">
                    <a:srgbClr val="000000">
                      <a:alpha val="43137"/>
                    </a:srgbClr>
                  </a:outerShdw>
                </a:effectLst>
                <a:latin typeface="Tahoma" pitchFamily="34" charset="0"/>
                <a:cs typeface="Tahoma" pitchFamily="34" charset="0"/>
              </a:rPr>
              <a:t>(cont.)</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152400"/>
            <a:ext cx="8610600" cy="762000"/>
          </a:xfrm>
          <a:prstGeom prst="rect">
            <a:avLst/>
          </a:prstGeom>
          <a:solidFill>
            <a:srgbClr val="00B0F0"/>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algn="ctr"/>
            <a:r>
              <a:rPr lang="en-US" sz="3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Bodily Resurrection &amp; Hope?</a:t>
            </a:r>
          </a:p>
        </p:txBody>
      </p:sp>
      <p:sp>
        <p:nvSpPr>
          <p:cNvPr id="4" name="TextBox 3"/>
          <p:cNvSpPr txBox="1"/>
          <p:nvPr/>
        </p:nvSpPr>
        <p:spPr>
          <a:xfrm>
            <a:off x="228600" y="1087934"/>
            <a:ext cx="8686800" cy="5262979"/>
          </a:xfrm>
          <a:prstGeom prst="rect">
            <a:avLst/>
          </a:prstGeom>
          <a:noFill/>
        </p:spPr>
        <p:txBody>
          <a:bodyPr wrap="square" rtlCol="0">
            <a:spAutoFit/>
          </a:bodyPr>
          <a:lstStyle/>
          <a:p>
            <a:pPr algn="ct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There are three things which transform our hope into reality, all of them taking place at the second coming of our Lord. First, in order for man to enjoy the paradise of heaven, he must have </a:t>
            </a:r>
            <a:r>
              <a:rPr lang="en-US" b="1" i="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an appropriate body</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one not subject to the ravages of time. He has, all of his time on the earth, longed desperately for it. Second, there must be </a:t>
            </a:r>
            <a:r>
              <a:rPr lang="en-US" b="1" i="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a proper habitation </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for this body, one that will provide a complementary setting for the new body. The habitation must fit the new body in the same way that God made earth the habitation for the body of the first man, Adam. And, finally, he needs </a:t>
            </a:r>
            <a:r>
              <a:rPr lang="en-US" b="1" i="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eternal existence</a:t>
            </a:r>
            <a:r>
              <a:rPr lang="en-US"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 a way to protect, preserve, and use his body to the glory of God.”  </a:t>
            </a:r>
          </a:p>
          <a:p>
            <a:pPr algn="ctr"/>
            <a:r>
              <a:rPr lang="en-US"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 Bowman, p. 186</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proofwriting.wordpress.com/files/2009/04/humptydumpty-s.jpg"/>
          <p:cNvPicPr>
            <a:picLocks noChangeAspect="1" noChangeArrowheads="1"/>
          </p:cNvPicPr>
          <p:nvPr/>
        </p:nvPicPr>
        <p:blipFill>
          <a:blip r:embed="rId2" cstate="print"/>
          <a:srcRect/>
          <a:stretch>
            <a:fillRect/>
          </a:stretch>
        </p:blipFill>
        <p:spPr bwMode="auto">
          <a:xfrm>
            <a:off x="0" y="0"/>
            <a:ext cx="5618074" cy="6858000"/>
          </a:xfrm>
          <a:prstGeom prst="rect">
            <a:avLst/>
          </a:prstGeom>
          <a:noFill/>
        </p:spPr>
      </p:pic>
      <p:sp>
        <p:nvSpPr>
          <p:cNvPr id="3" name="TextBox 2"/>
          <p:cNvSpPr txBox="1"/>
          <p:nvPr/>
        </p:nvSpPr>
        <p:spPr>
          <a:xfrm>
            <a:off x="5715000" y="1676400"/>
            <a:ext cx="3429000" cy="323165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Tahoma" pitchFamily="34" charset="0"/>
                <a:cs typeface="Tahoma" pitchFamily="34" charset="0"/>
              </a:rPr>
              <a:t>“When I use a word, it means just what I choose it to mean – neither more nor less.”</a:t>
            </a:r>
          </a:p>
          <a:p>
            <a:pPr algn="ctr"/>
            <a:endParaRPr lang="en-US" sz="1800" b="1" dirty="0" smtClean="0">
              <a:effectLst>
                <a:outerShdw blurRad="38100" dist="38100" dir="2700000" algn="tl">
                  <a:srgbClr val="000000">
                    <a:alpha val="43137"/>
                  </a:srgbClr>
                </a:outerShdw>
              </a:effectLst>
              <a:latin typeface="Tahoma" pitchFamily="34" charset="0"/>
              <a:cs typeface="Tahoma" pitchFamily="34" charset="0"/>
            </a:endParaRPr>
          </a:p>
          <a:p>
            <a:pPr algn="ctr"/>
            <a:r>
              <a:rPr lang="en-US" sz="1800" b="1" dirty="0" smtClean="0">
                <a:solidFill>
                  <a:srgbClr val="990000"/>
                </a:solidFill>
                <a:effectLst>
                  <a:outerShdw blurRad="38100" dist="38100" dir="2700000" algn="tl">
                    <a:srgbClr val="000000">
                      <a:alpha val="43137"/>
                    </a:srgbClr>
                  </a:outerShdw>
                </a:effectLst>
                <a:latin typeface="Tahoma" pitchFamily="34" charset="0"/>
                <a:cs typeface="Tahoma" pitchFamily="34" charset="0"/>
              </a:rPr>
              <a:t>-- Humpty Dumpty </a:t>
            </a:r>
            <a:endParaRPr lang="en-US" sz="1800" b="1" dirty="0">
              <a:solidFill>
                <a:srgbClr val="990000"/>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ipe(up)">
                                      <p:cBhvr>
                                        <p:cTn id="7" dur="500"/>
                                        <p:tgtEl>
                                          <p:spTgt spid="58370"/>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Jesus rose bodily from the grave to give us life."/>
          <p:cNvPicPr>
            <a:picLocks noChangeAspect="1" noChangeArrowheads="1"/>
          </p:cNvPicPr>
          <p:nvPr/>
        </p:nvPicPr>
        <p:blipFill>
          <a:blip r:embed="rId2" cstate="print"/>
          <a:srcRect/>
          <a:stretch>
            <a:fillRect/>
          </a:stretch>
        </p:blipFill>
        <p:spPr bwMode="auto">
          <a:xfrm>
            <a:off x="-1" y="0"/>
            <a:ext cx="9196245" cy="6858000"/>
          </a:xfrm>
          <a:prstGeom prst="rect">
            <a:avLst/>
          </a:prstGeom>
          <a:noFill/>
        </p:spPr>
      </p:pic>
      <p:sp>
        <p:nvSpPr>
          <p:cNvPr id="3" name="TextBox 2"/>
          <p:cNvSpPr txBox="1"/>
          <p:nvPr/>
        </p:nvSpPr>
        <p:spPr>
          <a:xfrm>
            <a:off x="0" y="76200"/>
            <a:ext cx="9144000" cy="707886"/>
          </a:xfrm>
          <a:prstGeom prst="rect">
            <a:avLst/>
          </a:prstGeom>
          <a:solidFill>
            <a:srgbClr val="990000"/>
          </a:solidFill>
          <a:effectLst>
            <a:softEdge rad="127000"/>
          </a:effectLst>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Realized Eschatology View</a:t>
            </a:r>
            <a:endParaRPr lang="en-US" sz="40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4" name="TextBox 3"/>
          <p:cNvSpPr txBox="1"/>
          <p:nvPr/>
        </p:nvSpPr>
        <p:spPr>
          <a:xfrm>
            <a:off x="304800" y="1600200"/>
            <a:ext cx="8534400" cy="4031873"/>
          </a:xfrm>
          <a:prstGeom prst="rect">
            <a:avLst/>
          </a:prstGeom>
          <a:solidFill>
            <a:srgbClr val="FFFF99"/>
          </a:solidFill>
        </p:spPr>
        <p:txBody>
          <a:bodyPr wrap="square" rtlCol="0">
            <a:spAutoFit/>
          </a:bodyPr>
          <a:lstStyle/>
          <a:p>
            <a:pPr algn="ctr"/>
            <a:r>
              <a:rPr lang="en-US" sz="3200" b="1" dirty="0" smtClean="0">
                <a:effectLst>
                  <a:outerShdw blurRad="38100" dist="38100" dir="2700000" algn="tl">
                    <a:srgbClr val="000000">
                      <a:alpha val="43137"/>
                    </a:srgbClr>
                  </a:outerShdw>
                </a:effectLst>
                <a:latin typeface="Tahoma" pitchFamily="34" charset="0"/>
                <a:cs typeface="Tahoma" pitchFamily="34" charset="0"/>
              </a:rPr>
              <a:t>“Paul depicted the ongoing translation of the body of death headed by Adam (which would, of course, contain Old Covenant Israel) to the body of life headed by Christ. This is Paul’s concept of the resurrection, a process ongoing as Paul wrote.” </a:t>
            </a:r>
          </a:p>
          <a:p>
            <a:pPr algn="ctr"/>
            <a:r>
              <a:rPr lang="en-US" sz="3200" b="1"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 Dawson, p. 144</a:t>
            </a:r>
          </a:p>
        </p:txBody>
      </p:sp>
      <p:sp>
        <p:nvSpPr>
          <p:cNvPr id="6" name="TextBox 5"/>
          <p:cNvSpPr txBox="1"/>
          <p:nvPr/>
        </p:nvSpPr>
        <p:spPr>
          <a:xfrm>
            <a:off x="304800" y="1600200"/>
            <a:ext cx="8534400" cy="4401205"/>
          </a:xfrm>
          <a:prstGeom prst="rect">
            <a:avLst/>
          </a:prstGeom>
          <a:noFill/>
        </p:spPr>
        <p:txBody>
          <a:bodyPr wrap="square" rtlCol="0">
            <a:spAutoFit/>
          </a:bodyPr>
          <a:lstStyle/>
          <a:p>
            <a:pPr lvl="0" algn="ctr"/>
            <a:r>
              <a:rPr lang="en-US" sz="3200" b="1" dirty="0" smtClean="0">
                <a:solidFill>
                  <a:srgbClr val="000000"/>
                </a:solidFill>
                <a:latin typeface="Tahoma" pitchFamily="34" charset="0"/>
                <a:cs typeface="Tahoma" pitchFamily="34" charset="0"/>
              </a:rPr>
              <a:t>“Paul depicted </a:t>
            </a:r>
            <a:r>
              <a:rPr lang="en-US" sz="3200" b="1" dirty="0" smtClean="0">
                <a:solidFill>
                  <a:srgbClr val="990000"/>
                </a:solidFill>
                <a:latin typeface="Tahoma" pitchFamily="34" charset="0"/>
                <a:cs typeface="Tahoma" pitchFamily="34" charset="0"/>
              </a:rPr>
              <a:t>the ongoing translation of the body of death headed by Adam (which would, of course, contain Old Covenant Israel) to the body of life headed by Christ</a:t>
            </a:r>
            <a:r>
              <a:rPr lang="en-US" sz="3200" b="1" dirty="0" smtClean="0">
                <a:latin typeface="Tahoma" pitchFamily="34" charset="0"/>
                <a:cs typeface="Tahoma" pitchFamily="34" charset="0"/>
              </a:rPr>
              <a:t>.</a:t>
            </a:r>
            <a:r>
              <a:rPr lang="en-US" sz="3200" b="1" dirty="0" smtClean="0">
                <a:solidFill>
                  <a:schemeClr val="bg1"/>
                </a:solidFill>
                <a:latin typeface="Tahoma" pitchFamily="34" charset="0"/>
                <a:cs typeface="Tahoma" pitchFamily="34" charset="0"/>
              </a:rPr>
              <a:t> </a:t>
            </a:r>
            <a:r>
              <a:rPr lang="en-US" sz="3200" b="1" dirty="0" smtClean="0">
                <a:solidFill>
                  <a:srgbClr val="000000"/>
                </a:solidFill>
                <a:latin typeface="Tahoma" pitchFamily="34" charset="0"/>
                <a:cs typeface="Tahoma" pitchFamily="34" charset="0"/>
              </a:rPr>
              <a:t>This is Paul’s concept of the resurrection, </a:t>
            </a:r>
            <a:r>
              <a:rPr lang="en-US" sz="3200" b="1" dirty="0" smtClean="0">
                <a:latin typeface="Tahoma" pitchFamily="34" charset="0"/>
                <a:cs typeface="Tahoma" pitchFamily="34" charset="0"/>
              </a:rPr>
              <a:t>a process ongoing as Paul wrote</a:t>
            </a:r>
            <a:r>
              <a:rPr lang="en-US" sz="3200" b="1" dirty="0" smtClean="0">
                <a:solidFill>
                  <a:srgbClr val="000000"/>
                </a:solidFill>
                <a:latin typeface="Tahoma" pitchFamily="34" charset="0"/>
                <a:cs typeface="Tahoma" pitchFamily="34" charset="0"/>
              </a:rPr>
              <a:t>.” </a:t>
            </a:r>
          </a:p>
          <a:p>
            <a:pPr lvl="0" algn="ctr"/>
            <a:r>
              <a:rPr lang="en-US" sz="3200" b="1" dirty="0" smtClean="0">
                <a:solidFill>
                  <a:srgbClr val="0000FF"/>
                </a:solidFill>
                <a:latin typeface="Tahoma" pitchFamily="34" charset="0"/>
                <a:cs typeface="Tahoma" pitchFamily="34" charset="0"/>
              </a:rPr>
              <a:t>-- Dawson, p. 144</a:t>
            </a:r>
          </a:p>
          <a:p>
            <a:pPr algn="ctr"/>
            <a:endParaRPr lang="en-US" b="1" dirty="0" smtClean="0">
              <a:solidFill>
                <a:srgbClr val="0000FF"/>
              </a:solidFill>
              <a:latin typeface="Tahoma" pitchFamily="34" charset="0"/>
              <a:cs typeface="Tahoma" pitchFamily="34" charset="0"/>
            </a:endParaRPr>
          </a:p>
        </p:txBody>
      </p:sp>
      <p:sp>
        <p:nvSpPr>
          <p:cNvPr id="5" name="TextBox 4"/>
          <p:cNvSpPr txBox="1"/>
          <p:nvPr/>
        </p:nvSpPr>
        <p:spPr>
          <a:xfrm>
            <a:off x="304800" y="1600200"/>
            <a:ext cx="8534400" cy="4401205"/>
          </a:xfrm>
          <a:prstGeom prst="rect">
            <a:avLst/>
          </a:prstGeom>
          <a:noFill/>
        </p:spPr>
        <p:txBody>
          <a:bodyPr wrap="square" rtlCol="0">
            <a:spAutoFit/>
          </a:bodyPr>
          <a:lstStyle/>
          <a:p>
            <a:pPr lvl="0" algn="ctr"/>
            <a:r>
              <a:rPr lang="en-US" sz="3200" b="1" dirty="0" smtClean="0">
                <a:solidFill>
                  <a:srgbClr val="000000"/>
                </a:solidFill>
                <a:latin typeface="Tahoma" pitchFamily="34" charset="0"/>
                <a:cs typeface="Tahoma" pitchFamily="34" charset="0"/>
              </a:rPr>
              <a:t>“Paul depicted </a:t>
            </a:r>
            <a:r>
              <a:rPr lang="en-US" sz="3200" b="1" dirty="0" smtClean="0">
                <a:solidFill>
                  <a:srgbClr val="990000"/>
                </a:solidFill>
                <a:latin typeface="Tahoma" pitchFamily="34" charset="0"/>
                <a:cs typeface="Tahoma" pitchFamily="34" charset="0"/>
              </a:rPr>
              <a:t>the ongoing translation of the body of death headed by Adam (which would, of course, contain Old Covenant Israel) to the body of life headed by Christ. </a:t>
            </a:r>
            <a:r>
              <a:rPr lang="en-US" sz="3200" b="1" dirty="0" smtClean="0">
                <a:solidFill>
                  <a:srgbClr val="000000"/>
                </a:solidFill>
                <a:latin typeface="Tahoma" pitchFamily="34" charset="0"/>
                <a:cs typeface="Tahoma" pitchFamily="34" charset="0"/>
              </a:rPr>
              <a:t>This is Paul’s concept of the resurrection, </a:t>
            </a:r>
            <a:r>
              <a:rPr lang="en-US" sz="3200" b="1" dirty="0" smtClean="0">
                <a:solidFill>
                  <a:srgbClr val="008000"/>
                </a:solidFill>
                <a:latin typeface="Tahoma" pitchFamily="34" charset="0"/>
                <a:cs typeface="Tahoma" pitchFamily="34" charset="0"/>
              </a:rPr>
              <a:t>a process ongoing as Paul wrote</a:t>
            </a:r>
            <a:r>
              <a:rPr lang="en-US" sz="3200" b="1" dirty="0" smtClean="0">
                <a:solidFill>
                  <a:srgbClr val="000000"/>
                </a:solidFill>
                <a:latin typeface="Tahoma" pitchFamily="34" charset="0"/>
                <a:cs typeface="Tahoma" pitchFamily="34" charset="0"/>
              </a:rPr>
              <a:t>.” </a:t>
            </a:r>
          </a:p>
          <a:p>
            <a:pPr lvl="0" algn="ctr"/>
            <a:r>
              <a:rPr lang="en-US" sz="3200" b="1" dirty="0" smtClean="0">
                <a:solidFill>
                  <a:srgbClr val="0000FF"/>
                </a:solidFill>
                <a:latin typeface="Tahoma" pitchFamily="34" charset="0"/>
                <a:cs typeface="Tahoma" pitchFamily="34" charset="0"/>
              </a:rPr>
              <a:t>-- Dawson, p. 144</a:t>
            </a:r>
          </a:p>
          <a:p>
            <a:pPr algn="ctr"/>
            <a:endParaRPr lang="en-US" b="1" dirty="0" smtClean="0">
              <a:solidFill>
                <a:srgbClr val="0000FF"/>
              </a:solidFill>
              <a:latin typeface="Tahoma" pitchFamily="34" charset="0"/>
              <a:cs typeface="Tahoma"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Jesus rose bodily from the grave to give us life."/>
          <p:cNvPicPr>
            <a:picLocks noChangeAspect="1" noChangeArrowheads="1"/>
          </p:cNvPicPr>
          <p:nvPr/>
        </p:nvPicPr>
        <p:blipFill>
          <a:blip r:embed="rId2" cstate="print"/>
          <a:srcRect/>
          <a:stretch>
            <a:fillRect/>
          </a:stretch>
        </p:blipFill>
        <p:spPr bwMode="auto">
          <a:xfrm>
            <a:off x="-1" y="0"/>
            <a:ext cx="9196245" cy="6858000"/>
          </a:xfrm>
          <a:prstGeom prst="rect">
            <a:avLst/>
          </a:prstGeom>
          <a:noFill/>
        </p:spPr>
      </p:pic>
      <p:sp>
        <p:nvSpPr>
          <p:cNvPr id="3" name="TextBox 2"/>
          <p:cNvSpPr txBox="1"/>
          <p:nvPr/>
        </p:nvSpPr>
        <p:spPr>
          <a:xfrm>
            <a:off x="0" y="76200"/>
            <a:ext cx="9144000" cy="707886"/>
          </a:xfrm>
          <a:prstGeom prst="rect">
            <a:avLst/>
          </a:prstGeom>
          <a:solidFill>
            <a:srgbClr val="990000"/>
          </a:solidFill>
          <a:effectLst>
            <a:softEdge rad="127000"/>
          </a:effectLst>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Realized Eschatology View</a:t>
            </a:r>
            <a:endParaRPr lang="en-US" sz="40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4" name="TextBox 3"/>
          <p:cNvSpPr txBox="1"/>
          <p:nvPr/>
        </p:nvSpPr>
        <p:spPr>
          <a:xfrm>
            <a:off x="304800" y="1143000"/>
            <a:ext cx="8534400" cy="5262979"/>
          </a:xfrm>
          <a:prstGeom prst="rect">
            <a:avLst/>
          </a:prstGeom>
          <a:solidFill>
            <a:srgbClr val="FFFF99"/>
          </a:solidFill>
        </p:spPr>
        <p:txBody>
          <a:bodyPr wrap="square" rtlCol="0">
            <a:spAutoFit/>
          </a:bodyPr>
          <a:lstStyle/>
          <a:p>
            <a:pPr algn="ctr"/>
            <a:r>
              <a:rPr lang="en-US" b="1" dirty="0" smtClean="0">
                <a:latin typeface="Tahoma" pitchFamily="34" charset="0"/>
                <a:cs typeface="Tahoma" pitchFamily="34" charset="0"/>
              </a:rPr>
              <a:t>“Before Jesus’ generation ended, he had conquered everything except Adam’s death. He had even overcome physical death, hadn’t he? Of course, lying, stealing, and murder still exist, but not under Christ’s reign. Those over whom he reigns share no part in those evil deeds. However, at the resurrection Paul spoke of here (the resurrection of Israel from spiritual death, the death Adam died the day he sinned, the death of his fellowship with God), death was conquered and abolished. The resurrection which Moses and the prophets taught, all the apostles preached, and Paul taught in 1 Corinthians 15, is about restoration of fellowship with God, not about being raised from biological death.  </a:t>
            </a:r>
            <a:r>
              <a:rPr lang="en-US" b="1" dirty="0" smtClean="0">
                <a:solidFill>
                  <a:srgbClr val="008000"/>
                </a:solidFill>
                <a:latin typeface="Tahoma" pitchFamily="34" charset="0"/>
                <a:cs typeface="Tahoma" pitchFamily="34" charset="0"/>
              </a:rPr>
              <a:t>(cont.)</a:t>
            </a:r>
          </a:p>
        </p:txBody>
      </p:sp>
      <p:sp>
        <p:nvSpPr>
          <p:cNvPr id="5" name="TextBox 4"/>
          <p:cNvSpPr txBox="1"/>
          <p:nvPr/>
        </p:nvSpPr>
        <p:spPr>
          <a:xfrm>
            <a:off x="304800" y="1143000"/>
            <a:ext cx="8534400" cy="5262979"/>
          </a:xfrm>
          <a:prstGeom prst="rect">
            <a:avLst/>
          </a:prstGeom>
          <a:noFill/>
        </p:spPr>
        <p:txBody>
          <a:bodyPr wrap="square" rtlCol="0">
            <a:spAutoFit/>
          </a:bodyPr>
          <a:lstStyle/>
          <a:p>
            <a:pPr algn="ctr"/>
            <a:r>
              <a:rPr lang="en-US" b="1" dirty="0" smtClean="0">
                <a:latin typeface="Tahoma" pitchFamily="34" charset="0"/>
                <a:cs typeface="Tahoma" pitchFamily="34" charset="0"/>
              </a:rPr>
              <a:t>“Before Jesus’ generation ended, he had conquered everything except Adam’s death. He had even overcome physical death, hadn’t he? Of course, lying, stealing, and murder still exist, but not under Christ’s reign. Those over whom he reigns share no part in those evil deeds. However, at the resurrection Paul spoke of here (</a:t>
            </a:r>
            <a:r>
              <a:rPr lang="en-US" b="1" dirty="0" smtClean="0">
                <a:solidFill>
                  <a:srgbClr val="990000"/>
                </a:solidFill>
                <a:latin typeface="Tahoma" pitchFamily="34" charset="0"/>
                <a:cs typeface="Tahoma" pitchFamily="34" charset="0"/>
              </a:rPr>
              <a:t>the resurrection of Israel from spiritual death, the death Adam died the day he sinned, the death of his fellowship with God</a:t>
            </a:r>
            <a:r>
              <a:rPr lang="en-US" b="1" dirty="0" smtClean="0">
                <a:latin typeface="Tahoma" pitchFamily="34" charset="0"/>
                <a:cs typeface="Tahoma" pitchFamily="34" charset="0"/>
              </a:rPr>
              <a:t>), death was conquered and abolished.</a:t>
            </a:r>
            <a:r>
              <a:rPr lang="en-US" b="1" dirty="0" smtClean="0">
                <a:solidFill>
                  <a:schemeClr val="bg1"/>
                </a:solidFill>
                <a:latin typeface="Tahoma" pitchFamily="34" charset="0"/>
                <a:cs typeface="Tahoma" pitchFamily="34" charset="0"/>
              </a:rPr>
              <a:t> </a:t>
            </a:r>
            <a:r>
              <a:rPr lang="en-US" b="1" dirty="0" smtClean="0">
                <a:solidFill>
                  <a:srgbClr val="990000"/>
                </a:solidFill>
                <a:latin typeface="Tahoma" pitchFamily="34" charset="0"/>
                <a:cs typeface="Tahoma" pitchFamily="34" charset="0"/>
              </a:rPr>
              <a:t>The resurrection which Moses and the prophets taught, all the apostles preached, and Paul taught in 1 Corinthians 15, is about restoration of fellowship with God</a:t>
            </a:r>
            <a:r>
              <a:rPr lang="en-US" b="1" dirty="0" smtClean="0">
                <a:latin typeface="Tahoma" pitchFamily="34" charset="0"/>
                <a:cs typeface="Tahoma" pitchFamily="34" charset="0"/>
              </a:rPr>
              <a:t>, not about being raised from biological death.</a:t>
            </a:r>
            <a:r>
              <a:rPr lang="en-US" b="1" dirty="0" smtClean="0">
                <a:solidFill>
                  <a:schemeClr val="bg1"/>
                </a:solidFill>
                <a:latin typeface="Tahoma" pitchFamily="34" charset="0"/>
                <a:cs typeface="Tahoma" pitchFamily="34" charset="0"/>
              </a:rPr>
              <a:t>  </a:t>
            </a:r>
            <a:r>
              <a:rPr lang="en-US" b="1" dirty="0" smtClean="0">
                <a:solidFill>
                  <a:srgbClr val="008000"/>
                </a:solidFill>
                <a:latin typeface="Tahoma" pitchFamily="34" charset="0"/>
                <a:cs typeface="Tahoma" pitchFamily="34" charset="0"/>
              </a:rPr>
              <a:t>(cont.)</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Default Design">
  <a:themeElements>
    <a:clrScheme name="">
      <a:dk1>
        <a:srgbClr val="808080"/>
      </a:dk1>
      <a:lt1>
        <a:srgbClr val="FFFFFF"/>
      </a:lt1>
      <a:dk2>
        <a:srgbClr val="000000"/>
      </a:dk2>
      <a:lt2>
        <a:srgbClr val="66FF33"/>
      </a:lt2>
      <a:accent1>
        <a:srgbClr val="FFFF00"/>
      </a:accent1>
      <a:accent2>
        <a:srgbClr val="3333CC"/>
      </a:accent2>
      <a:accent3>
        <a:srgbClr val="AAAAAA"/>
      </a:accent3>
      <a:accent4>
        <a:srgbClr val="DADADA"/>
      </a:accent4>
      <a:accent5>
        <a:srgbClr val="FFFFA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3226</TotalTime>
  <Words>11352</Words>
  <Application>Microsoft Macintosh PowerPoint</Application>
  <PresentationFormat>On-screen Show (4:3)</PresentationFormat>
  <Paragraphs>343</Paragraphs>
  <Slides>77</Slides>
  <Notes>0</Notes>
  <HiddenSlides>0</HiddenSlides>
  <MMClips>0</MMClips>
  <ScaleCrop>false</ScaleCrop>
  <HeadingPairs>
    <vt:vector size="4" baseType="variant">
      <vt:variant>
        <vt:lpstr>Theme</vt:lpstr>
      </vt:variant>
      <vt:variant>
        <vt:i4>2</vt:i4>
      </vt:variant>
      <vt:variant>
        <vt:lpstr>Slide Titles</vt:lpstr>
      </vt:variant>
      <vt:variant>
        <vt:i4>77</vt:i4>
      </vt:variant>
    </vt:vector>
  </HeadingPairs>
  <TitlesOfParts>
    <vt:vector size="79" baseType="lpstr">
      <vt:lpstr>Trek</vt:lpstr>
      <vt:lpstr>Default Design</vt:lpstr>
      <vt:lpstr>PowerPoint Presentation</vt:lpstr>
      <vt:lpstr>PowerPoint Presentation</vt:lpstr>
      <vt:lpstr>Course of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Tension Between Jewish &amp; Gentile Christians?</vt:lpstr>
      <vt:lpstr>Tension Between Jewish &amp; Gentile Christians?</vt:lpstr>
      <vt:lpstr>Tension Between Jewish &amp; Gentile Christians?</vt:lpstr>
      <vt:lpstr>The reason for Paul’s Discussion in 1 Cor. 15?</vt:lpstr>
      <vt:lpstr>The reason for Paul’s Discussion in 1 Cor. 15?</vt:lpstr>
      <vt:lpstr>The reason for Paul’s Discussion in 1 Cor. 15?</vt:lpstr>
      <vt:lpstr>What Is the “death” of 1 C0rinthians 15?</vt:lpstr>
      <vt:lpstr>What Is the “death” of 1 C0rinthians 15?</vt:lpstr>
      <vt:lpstr>“It’s In the Greek!”</vt:lpstr>
      <vt:lpstr>“It’s In the Greek!”</vt:lpstr>
      <vt:lpstr>“It’s In the Greek!”</vt:lpstr>
      <vt:lpstr>“It’s In the Greek!”</vt:lpstr>
      <vt:lpstr>“It’s In the Greek!”</vt:lpstr>
      <vt:lpstr>“It’s In the Greek!”</vt:lpstr>
      <vt:lpstr>“It’s In the Greek!”</vt:lpstr>
      <vt:lpstr>How Many Bodies?</vt:lpstr>
      <vt:lpstr>How Many Bodies?</vt:lpstr>
      <vt:lpstr>How Many Bodies?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Relevant Points</vt:lpstr>
      <vt:lpstr>PowerPoint Presentation</vt:lpstr>
      <vt:lpstr>Relevant Points</vt:lpstr>
      <vt:lpstr>PowerPoint Presentation</vt:lpstr>
      <vt:lpstr>PowerPoint Presentation</vt:lpstr>
      <vt:lpstr>PowerPoint Presentation</vt:lpstr>
      <vt:lpstr>PowerPoint Presentation</vt:lpstr>
      <vt:lpstr>Relevant Points</vt:lpstr>
      <vt:lpstr>PowerPoint Presentation</vt:lpstr>
      <vt:lpstr>PowerPoint Presentation</vt:lpstr>
      <vt:lpstr>PowerPoint Presentation</vt:lpstr>
      <vt:lpstr>PowerPoint Presentation</vt:lpstr>
      <vt:lpstr>PowerPoint Presentation</vt:lpstr>
      <vt:lpstr>PowerPoint Presentation</vt:lpstr>
      <vt:lpstr>Relevant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“death” of 1 C0rinthians 15?</vt:lpstr>
      <vt:lpstr>What Is the “death” of 1 C0rinthians 15?</vt:lpstr>
      <vt:lpstr>PowerPoint Presentation</vt:lpstr>
      <vt:lpstr>PowerPoint Presentation</vt:lpstr>
      <vt:lpstr>PowerPoint Presentation</vt:lpstr>
    </vt:vector>
  </TitlesOfParts>
  <Company>Personal Copy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Allen Dvorak</dc:creator>
  <cp:lastModifiedBy>Allen Dvorak</cp:lastModifiedBy>
  <cp:revision>217</cp:revision>
  <dcterms:created xsi:type="dcterms:W3CDTF">1998-05-08T16:32:32Z</dcterms:created>
  <dcterms:modified xsi:type="dcterms:W3CDTF">2011-10-03T16:58:52Z</dcterms:modified>
</cp:coreProperties>
</file>